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1"/>
  </p:sldMasterIdLst>
  <p:notesMasterIdLst>
    <p:notesMasterId r:id="rId21"/>
  </p:notesMasterIdLst>
  <p:sldIdLst>
    <p:sldId id="280" r:id="rId2"/>
    <p:sldId id="281" r:id="rId3"/>
    <p:sldId id="282" r:id="rId4"/>
    <p:sldId id="283" r:id="rId5"/>
    <p:sldId id="284" r:id="rId6"/>
    <p:sldId id="304" r:id="rId7"/>
    <p:sldId id="305" r:id="rId8"/>
    <p:sldId id="306" r:id="rId9"/>
    <p:sldId id="307" r:id="rId10"/>
    <p:sldId id="308" r:id="rId11"/>
    <p:sldId id="285" r:id="rId12"/>
    <p:sldId id="309" r:id="rId13"/>
    <p:sldId id="262" r:id="rId14"/>
    <p:sldId id="271" r:id="rId15"/>
    <p:sldId id="263" r:id="rId16"/>
    <p:sldId id="261" r:id="rId17"/>
    <p:sldId id="264" r:id="rId18"/>
    <p:sldId id="310" r:id="rId19"/>
    <p:sldId id="260"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767070"/>
    <a:srgbClr val="FFC0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1" d="100"/>
          <a:sy n="61" d="100"/>
        </p:scale>
        <p:origin x="-84" y="-150"/>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B154981-BFA4-4393-954B-60994333AF6C}" type="datetimeFigureOut">
              <a:rPr lang="en-IN" smtClean="0"/>
              <a:pPr/>
              <a:t>23-08-2021</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6FAA49-98F7-4973-AE56-21A0EB8A9303}" type="slidenum">
              <a:rPr lang="en-IN" smtClean="0"/>
              <a:pPr/>
              <a:t>‹#›</a:t>
            </a:fld>
            <a:endParaRPr lang="en-IN"/>
          </a:p>
        </p:txBody>
      </p:sp>
    </p:spTree>
    <p:extLst>
      <p:ext uri="{BB962C8B-B14F-4D97-AF65-F5344CB8AC3E}">
        <p14:creationId xmlns="" xmlns:p14="http://schemas.microsoft.com/office/powerpoint/2010/main" val="1153276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86FAA49-98F7-4973-AE56-21A0EB8A9303}" type="slidenum">
              <a:rPr lang="en-IN" smtClean="0"/>
              <a:pPr/>
              <a:t>1</a:t>
            </a:fld>
            <a:endParaRPr lang="en-IN"/>
          </a:p>
        </p:txBody>
      </p:sp>
    </p:spTree>
    <p:extLst>
      <p:ext uri="{BB962C8B-B14F-4D97-AF65-F5344CB8AC3E}">
        <p14:creationId xmlns="" xmlns:p14="http://schemas.microsoft.com/office/powerpoint/2010/main" val="20905791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86FAA49-98F7-4973-AE56-21A0EB8A9303}" type="slidenum">
              <a:rPr lang="en-IN" smtClean="0"/>
              <a:pPr/>
              <a:t>2</a:t>
            </a:fld>
            <a:endParaRPr lang="en-IN"/>
          </a:p>
        </p:txBody>
      </p:sp>
    </p:spTree>
    <p:extLst>
      <p:ext uri="{BB962C8B-B14F-4D97-AF65-F5344CB8AC3E}">
        <p14:creationId xmlns="" xmlns:p14="http://schemas.microsoft.com/office/powerpoint/2010/main" val="31883014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86FAA49-98F7-4973-AE56-21A0EB8A9303}" type="slidenum">
              <a:rPr lang="en-IN" smtClean="0"/>
              <a:pPr/>
              <a:t>5</a:t>
            </a:fld>
            <a:endParaRPr lang="en-IN"/>
          </a:p>
        </p:txBody>
      </p:sp>
    </p:spTree>
    <p:extLst>
      <p:ext uri="{BB962C8B-B14F-4D97-AF65-F5344CB8AC3E}">
        <p14:creationId xmlns="" xmlns:p14="http://schemas.microsoft.com/office/powerpoint/2010/main" val="26930865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86FAA49-98F7-4973-AE56-21A0EB8A9303}" type="slidenum">
              <a:rPr lang="en-IN" smtClean="0"/>
              <a:pPr/>
              <a:t>10</a:t>
            </a:fld>
            <a:endParaRPr lang="en-IN"/>
          </a:p>
        </p:txBody>
      </p:sp>
    </p:spTree>
    <p:extLst>
      <p:ext uri="{BB962C8B-B14F-4D97-AF65-F5344CB8AC3E}">
        <p14:creationId xmlns="" xmlns:p14="http://schemas.microsoft.com/office/powerpoint/2010/main" val="247283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86FAA49-98F7-4973-AE56-21A0EB8A9303}" type="slidenum">
              <a:rPr lang="en-IN" smtClean="0"/>
              <a:pPr/>
              <a:t>17</a:t>
            </a:fld>
            <a:endParaRPr lang="en-IN"/>
          </a:p>
        </p:txBody>
      </p:sp>
    </p:spTree>
    <p:extLst>
      <p:ext uri="{BB962C8B-B14F-4D97-AF65-F5344CB8AC3E}">
        <p14:creationId xmlns="" xmlns:p14="http://schemas.microsoft.com/office/powerpoint/2010/main" val="24783025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650609" y="6413102"/>
            <a:ext cx="2743200" cy="365125"/>
          </a:xfrm>
        </p:spPr>
        <p:txBody>
          <a:bodyPr/>
          <a:lstStyle>
            <a:lvl1pPr>
              <a:defRPr>
                <a:solidFill>
                  <a:schemeClr val="bg1"/>
                </a:solidFill>
              </a:defRPr>
            </a:lvl1pPr>
          </a:lstStyle>
          <a:p>
            <a:fld id="{2EA21E43-511D-48F3-91A3-227545D6DA4B}" type="datetimeFigureOut">
              <a:rPr lang="en-US" smtClean="0"/>
              <a:pPr/>
              <a:t>8/23/2021</a:t>
            </a:fld>
            <a:endParaRPr lang="en-US" dirty="0">
              <a:solidFill>
                <a:schemeClr val="bg1"/>
              </a:solidFill>
            </a:endParaRPr>
          </a:p>
        </p:txBody>
      </p:sp>
      <p:sp>
        <p:nvSpPr>
          <p:cNvPr id="6" name="Slide Number Placeholder 5"/>
          <p:cNvSpPr>
            <a:spLocks noGrp="1"/>
          </p:cNvSpPr>
          <p:nvPr>
            <p:ph type="sldNum" sz="quarter" idx="12"/>
          </p:nvPr>
        </p:nvSpPr>
        <p:spPr>
          <a:xfrm>
            <a:off x="8650609" y="6388262"/>
            <a:ext cx="2743200" cy="365125"/>
          </a:xfrm>
          <a:prstGeom prst="rect">
            <a:avLst/>
          </a:prstGeom>
        </p:spPr>
        <p:txBody>
          <a:bodyPr/>
          <a:lstStyle>
            <a:lvl1pPr>
              <a:defRPr>
                <a:solidFill>
                  <a:schemeClr val="bg1"/>
                </a:solidFill>
              </a:defRPr>
            </a:lvl1pPr>
          </a:lstStyle>
          <a:p>
            <a:pPr algn="r"/>
            <a:fld id="{8D4A074B-606A-4285-8C8E-329671B08E17}" type="slidenum">
              <a:rPr lang="en-US" smtClean="0"/>
              <a:pPr algn="r"/>
              <a:t>‹#›</a:t>
            </a:fld>
            <a:endParaRPr lang="en-US" dirty="0"/>
          </a:p>
        </p:txBody>
      </p:sp>
      <p:sp>
        <p:nvSpPr>
          <p:cNvPr id="8" name="Rectangle 7">
            <a:extLst>
              <a:ext uri="{FF2B5EF4-FFF2-40B4-BE49-F238E27FC236}">
                <a16:creationId xmlns:a16="http://schemas.microsoft.com/office/drawing/2014/main" xmlns="" id="{FE3C467A-5F07-442E-AB6A-2628B37E5D9F}"/>
              </a:ext>
            </a:extLst>
          </p:cNvPr>
          <p:cNvSpPr/>
          <p:nvPr userDrawn="1"/>
        </p:nvSpPr>
        <p:spPr>
          <a:xfrm>
            <a:off x="324773" y="2732441"/>
            <a:ext cx="3515707" cy="1483999"/>
          </a:xfrm>
          <a:prstGeom prst="rect">
            <a:avLst/>
          </a:prstGeom>
          <a:solidFill>
            <a:srgbClr val="76707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L-Shape 8">
            <a:extLst>
              <a:ext uri="{FF2B5EF4-FFF2-40B4-BE49-F238E27FC236}">
                <a16:creationId xmlns:a16="http://schemas.microsoft.com/office/drawing/2014/main" xmlns="" id="{97FA29F0-3298-4FA2-9AB3-E95DBBF18414}"/>
              </a:ext>
            </a:extLst>
          </p:cNvPr>
          <p:cNvSpPr/>
          <p:nvPr userDrawn="1"/>
        </p:nvSpPr>
        <p:spPr>
          <a:xfrm rot="5400000">
            <a:off x="73132" y="2432351"/>
            <a:ext cx="1729142" cy="1764255"/>
          </a:xfrm>
          <a:prstGeom prst="corner">
            <a:avLst>
              <a:gd name="adj1" fmla="val 11688"/>
              <a:gd name="adj2" fmla="val 11688"/>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 name="L-Shape 9">
            <a:extLst>
              <a:ext uri="{FF2B5EF4-FFF2-40B4-BE49-F238E27FC236}">
                <a16:creationId xmlns:a16="http://schemas.microsoft.com/office/drawing/2014/main" xmlns="" id="{447787E3-976A-46F4-A93A-D0A74D3CBDB6}"/>
              </a:ext>
            </a:extLst>
          </p:cNvPr>
          <p:cNvSpPr/>
          <p:nvPr userDrawn="1"/>
        </p:nvSpPr>
        <p:spPr>
          <a:xfrm rot="5400000" flipH="1" flipV="1">
            <a:off x="2373481" y="2714885"/>
            <a:ext cx="1729142" cy="1764254"/>
          </a:xfrm>
          <a:prstGeom prst="corner">
            <a:avLst>
              <a:gd name="adj1" fmla="val 11688"/>
              <a:gd name="adj2" fmla="val 11688"/>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 name="Subtitle 2"/>
          <p:cNvSpPr>
            <a:spLocks noGrp="1"/>
          </p:cNvSpPr>
          <p:nvPr>
            <p:ph type="subTitle" idx="1"/>
          </p:nvPr>
        </p:nvSpPr>
        <p:spPr>
          <a:xfrm>
            <a:off x="739714" y="2948048"/>
            <a:ext cx="2685824" cy="941293"/>
          </a:xfrm>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grpSp>
        <p:nvGrpSpPr>
          <p:cNvPr id="15" name="Group 14">
            <a:extLst>
              <a:ext uri="{FF2B5EF4-FFF2-40B4-BE49-F238E27FC236}">
                <a16:creationId xmlns:a16="http://schemas.microsoft.com/office/drawing/2014/main" xmlns="" id="{395C40E5-8BE4-4DAE-B70D-2A23C38C6A39}"/>
              </a:ext>
            </a:extLst>
          </p:cNvPr>
          <p:cNvGrpSpPr/>
          <p:nvPr userDrawn="1"/>
        </p:nvGrpSpPr>
        <p:grpSpPr>
          <a:xfrm>
            <a:off x="5176990" y="2482738"/>
            <a:ext cx="6883793" cy="1956214"/>
            <a:chOff x="5176990" y="2482738"/>
            <a:chExt cx="6883793" cy="1956214"/>
          </a:xfrm>
        </p:grpSpPr>
        <p:sp>
          <p:nvSpPr>
            <p:cNvPr id="12" name="Rectangle 11">
              <a:extLst>
                <a:ext uri="{FF2B5EF4-FFF2-40B4-BE49-F238E27FC236}">
                  <a16:creationId xmlns:a16="http://schemas.microsoft.com/office/drawing/2014/main" xmlns="" id="{C4871B8F-42E4-4807-BBC5-7DF26323684D}"/>
                </a:ext>
              </a:extLst>
            </p:cNvPr>
            <p:cNvSpPr/>
            <p:nvPr userDrawn="1"/>
          </p:nvSpPr>
          <p:spPr>
            <a:xfrm>
              <a:off x="5496211" y="2772547"/>
              <a:ext cx="6245352" cy="1380744"/>
            </a:xfrm>
            <a:prstGeom prst="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3" name="L-Shape 12">
              <a:extLst>
                <a:ext uri="{FF2B5EF4-FFF2-40B4-BE49-F238E27FC236}">
                  <a16:creationId xmlns:a16="http://schemas.microsoft.com/office/drawing/2014/main" xmlns="" id="{82EC8FF6-6CDA-4FB5-996B-2716247B95C7}"/>
                </a:ext>
              </a:extLst>
            </p:cNvPr>
            <p:cNvSpPr/>
            <p:nvPr userDrawn="1"/>
          </p:nvSpPr>
          <p:spPr>
            <a:xfrm rot="5400000">
              <a:off x="5776250" y="1883478"/>
              <a:ext cx="1696311" cy="2894831"/>
            </a:xfrm>
            <a:prstGeom prst="corner">
              <a:avLst>
                <a:gd name="adj1" fmla="val 11688"/>
                <a:gd name="adj2" fmla="val 11688"/>
              </a:avLst>
            </a:prstGeom>
            <a:solidFill>
              <a:srgbClr val="7670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4" name="L-Shape 13">
              <a:extLst>
                <a:ext uri="{FF2B5EF4-FFF2-40B4-BE49-F238E27FC236}">
                  <a16:creationId xmlns:a16="http://schemas.microsoft.com/office/drawing/2014/main" xmlns="" id="{F4DE8AD6-70C3-4F6F-A5FD-C446E02548C6}"/>
                </a:ext>
              </a:extLst>
            </p:cNvPr>
            <p:cNvSpPr/>
            <p:nvPr userDrawn="1"/>
          </p:nvSpPr>
          <p:spPr>
            <a:xfrm rot="16200000">
              <a:off x="9765212" y="2143381"/>
              <a:ext cx="1696311" cy="2894831"/>
            </a:xfrm>
            <a:prstGeom prst="corner">
              <a:avLst>
                <a:gd name="adj1" fmla="val 11688"/>
                <a:gd name="adj2" fmla="val 11688"/>
              </a:avLst>
            </a:prstGeom>
            <a:solidFill>
              <a:srgbClr val="7670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pSp>
      <p:sp>
        <p:nvSpPr>
          <p:cNvPr id="2" name="Title 1"/>
          <p:cNvSpPr>
            <a:spLocks noGrp="1"/>
          </p:cNvSpPr>
          <p:nvPr>
            <p:ph type="ctrTitle"/>
          </p:nvPr>
        </p:nvSpPr>
        <p:spPr>
          <a:xfrm>
            <a:off x="5496211" y="2776311"/>
            <a:ext cx="6240537" cy="1376980"/>
          </a:xfrm>
        </p:spPr>
        <p:txBody>
          <a:bodyPr anchor="b">
            <a:noAutofit/>
          </a:bodyPr>
          <a:lstStyle>
            <a:lvl1pPr algn="ctr">
              <a:defRPr sz="4400" b="1">
                <a:ln>
                  <a:noFill/>
                </a:ln>
              </a:defRPr>
            </a:lvl1pPr>
          </a:lstStyle>
          <a:p>
            <a:r>
              <a:rPr lang="en-US" dirty="0"/>
              <a:t>Click to edit Master title style</a:t>
            </a:r>
          </a:p>
        </p:txBody>
      </p:sp>
    </p:spTree>
    <p:extLst>
      <p:ext uri="{BB962C8B-B14F-4D97-AF65-F5344CB8AC3E}">
        <p14:creationId xmlns="" xmlns:p14="http://schemas.microsoft.com/office/powerpoint/2010/main" val="247588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A21E43-511D-48F3-91A3-227545D6DA4B}" type="datetimeFigureOut">
              <a:rPr lang="en-US" smtClean="0"/>
              <a:pPr/>
              <a:t>8/23/2021</a:t>
            </a:fld>
            <a:endParaRPr lang="en-US"/>
          </a:p>
        </p:txBody>
      </p:sp>
      <p:sp>
        <p:nvSpPr>
          <p:cNvPr id="5" name="Footer Placeholder 4"/>
          <p:cNvSpPr>
            <a:spLocks noGrp="1"/>
          </p:cNvSpPr>
          <p:nvPr>
            <p:ph type="ftr" sz="quarter" idx="11"/>
          </p:nvPr>
        </p:nvSpPr>
        <p:spPr>
          <a:xfrm>
            <a:off x="4007640" y="6059473"/>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50609" y="6388262"/>
            <a:ext cx="2743200" cy="365125"/>
          </a:xfrm>
          <a:prstGeom prst="rect">
            <a:avLst/>
          </a:prstGeom>
        </p:spPr>
        <p:txBody>
          <a:bodyPr/>
          <a:lstStyle/>
          <a:p>
            <a:fld id="{8D4A074B-606A-4285-8C8E-329671B08E17}" type="slidenum">
              <a:rPr lang="en-US" smtClean="0"/>
              <a:pPr/>
              <a:t>‹#›</a:t>
            </a:fld>
            <a:endParaRPr lang="en-US"/>
          </a:p>
        </p:txBody>
      </p:sp>
    </p:spTree>
    <p:extLst>
      <p:ext uri="{BB962C8B-B14F-4D97-AF65-F5344CB8AC3E}">
        <p14:creationId xmlns="" xmlns:p14="http://schemas.microsoft.com/office/powerpoint/2010/main" val="5270462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A21E43-511D-48F3-91A3-227545D6DA4B}" type="datetimeFigureOut">
              <a:rPr lang="en-US" smtClean="0"/>
              <a:pPr/>
              <a:t>8/23/2021</a:t>
            </a:fld>
            <a:endParaRPr lang="en-US"/>
          </a:p>
        </p:txBody>
      </p:sp>
      <p:sp>
        <p:nvSpPr>
          <p:cNvPr id="5" name="Footer Placeholder 4"/>
          <p:cNvSpPr>
            <a:spLocks noGrp="1"/>
          </p:cNvSpPr>
          <p:nvPr>
            <p:ph type="ftr" sz="quarter" idx="11"/>
          </p:nvPr>
        </p:nvSpPr>
        <p:spPr>
          <a:xfrm>
            <a:off x="4007640" y="6059473"/>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50609" y="6388262"/>
            <a:ext cx="2743200" cy="365125"/>
          </a:xfrm>
          <a:prstGeom prst="rect">
            <a:avLst/>
          </a:prstGeom>
        </p:spPr>
        <p:txBody>
          <a:bodyPr/>
          <a:lstStyle/>
          <a:p>
            <a:fld id="{8D4A074B-606A-4285-8C8E-329671B08E17}" type="slidenum">
              <a:rPr lang="en-US" smtClean="0"/>
              <a:pPr/>
              <a:t>‹#›</a:t>
            </a:fld>
            <a:endParaRPr lang="en-US"/>
          </a:p>
        </p:txBody>
      </p:sp>
    </p:spTree>
    <p:extLst>
      <p:ext uri="{BB962C8B-B14F-4D97-AF65-F5344CB8AC3E}">
        <p14:creationId xmlns="" xmlns:p14="http://schemas.microsoft.com/office/powerpoint/2010/main" val="12638386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3581977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A21E43-511D-48F3-91A3-227545D6DA4B}" type="datetimeFigureOut">
              <a:rPr lang="en-US" smtClean="0"/>
              <a:pPr/>
              <a:t>8/23/2021</a:t>
            </a:fld>
            <a:endParaRPr lang="en-US"/>
          </a:p>
        </p:txBody>
      </p:sp>
      <p:sp>
        <p:nvSpPr>
          <p:cNvPr id="5" name="Footer Placeholder 4"/>
          <p:cNvSpPr>
            <a:spLocks noGrp="1"/>
          </p:cNvSpPr>
          <p:nvPr>
            <p:ph type="ftr" sz="quarter" idx="11"/>
          </p:nvPr>
        </p:nvSpPr>
        <p:spPr>
          <a:xfrm>
            <a:off x="4007640" y="6059473"/>
            <a:ext cx="41148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8650609" y="6388262"/>
            <a:ext cx="2743200" cy="365125"/>
          </a:xfrm>
          <a:prstGeom prst="rect">
            <a:avLst/>
          </a:prstGeom>
        </p:spPr>
        <p:txBody>
          <a:bodyPr/>
          <a:lstStyle/>
          <a:p>
            <a:fld id="{8D4A074B-606A-4285-8C8E-329671B08E17}" type="slidenum">
              <a:rPr lang="en-US" smtClean="0"/>
              <a:pPr/>
              <a:t>‹#›</a:t>
            </a:fld>
            <a:endParaRPr lang="en-US"/>
          </a:p>
        </p:txBody>
      </p:sp>
    </p:spTree>
    <p:extLst>
      <p:ext uri="{BB962C8B-B14F-4D97-AF65-F5344CB8AC3E}">
        <p14:creationId xmlns="" xmlns:p14="http://schemas.microsoft.com/office/powerpoint/2010/main" val="16562741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EA21E43-511D-48F3-91A3-227545D6DA4B}" type="datetimeFigureOut">
              <a:rPr lang="en-US" smtClean="0"/>
              <a:pPr/>
              <a:t>8/23/2021</a:t>
            </a:fld>
            <a:endParaRPr lang="en-US"/>
          </a:p>
        </p:txBody>
      </p:sp>
      <p:sp>
        <p:nvSpPr>
          <p:cNvPr id="5" name="Footer Placeholder 4"/>
          <p:cNvSpPr>
            <a:spLocks noGrp="1"/>
          </p:cNvSpPr>
          <p:nvPr>
            <p:ph type="ftr" sz="quarter" idx="11"/>
          </p:nvPr>
        </p:nvSpPr>
        <p:spPr>
          <a:xfrm>
            <a:off x="4007640" y="6059473"/>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50609" y="6388262"/>
            <a:ext cx="2743200" cy="365125"/>
          </a:xfrm>
          <a:prstGeom prst="rect">
            <a:avLst/>
          </a:prstGeom>
        </p:spPr>
        <p:txBody>
          <a:bodyPr/>
          <a:lstStyle/>
          <a:p>
            <a:fld id="{8D4A074B-606A-4285-8C8E-329671B08E17}" type="slidenum">
              <a:rPr lang="en-US" smtClean="0"/>
              <a:pPr/>
              <a:t>‹#›</a:t>
            </a:fld>
            <a:endParaRPr lang="en-US"/>
          </a:p>
        </p:txBody>
      </p:sp>
    </p:spTree>
    <p:extLst>
      <p:ext uri="{BB962C8B-B14F-4D97-AF65-F5344CB8AC3E}">
        <p14:creationId xmlns="" xmlns:p14="http://schemas.microsoft.com/office/powerpoint/2010/main" val="4641292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EA21E43-511D-48F3-91A3-227545D6DA4B}" type="datetimeFigureOut">
              <a:rPr lang="en-US" smtClean="0"/>
              <a:pPr/>
              <a:t>8/23/2021</a:t>
            </a:fld>
            <a:endParaRPr lang="en-US"/>
          </a:p>
        </p:txBody>
      </p:sp>
      <p:sp>
        <p:nvSpPr>
          <p:cNvPr id="6" name="Footer Placeholder 5"/>
          <p:cNvSpPr>
            <a:spLocks noGrp="1"/>
          </p:cNvSpPr>
          <p:nvPr>
            <p:ph type="ftr" sz="quarter" idx="11"/>
          </p:nvPr>
        </p:nvSpPr>
        <p:spPr>
          <a:xfrm>
            <a:off x="4007640" y="6059473"/>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50609" y="6388262"/>
            <a:ext cx="2743200" cy="365125"/>
          </a:xfrm>
          <a:prstGeom prst="rect">
            <a:avLst/>
          </a:prstGeom>
        </p:spPr>
        <p:txBody>
          <a:bodyPr/>
          <a:lstStyle/>
          <a:p>
            <a:fld id="{8D4A074B-606A-4285-8C8E-329671B08E17}" type="slidenum">
              <a:rPr lang="en-US" smtClean="0"/>
              <a:pPr/>
              <a:t>‹#›</a:t>
            </a:fld>
            <a:endParaRPr lang="en-US"/>
          </a:p>
        </p:txBody>
      </p:sp>
    </p:spTree>
    <p:extLst>
      <p:ext uri="{BB962C8B-B14F-4D97-AF65-F5344CB8AC3E}">
        <p14:creationId xmlns="" xmlns:p14="http://schemas.microsoft.com/office/powerpoint/2010/main" val="2471141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1167063"/>
            <a:ext cx="10515600" cy="523625"/>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EA21E43-511D-48F3-91A3-227545D6DA4B}" type="datetimeFigureOut">
              <a:rPr lang="en-US" smtClean="0"/>
              <a:pPr/>
              <a:t>8/23/2021</a:t>
            </a:fld>
            <a:endParaRPr lang="en-US"/>
          </a:p>
        </p:txBody>
      </p:sp>
      <p:sp>
        <p:nvSpPr>
          <p:cNvPr id="8" name="Footer Placeholder 7"/>
          <p:cNvSpPr>
            <a:spLocks noGrp="1"/>
          </p:cNvSpPr>
          <p:nvPr>
            <p:ph type="ftr" sz="quarter" idx="11"/>
          </p:nvPr>
        </p:nvSpPr>
        <p:spPr>
          <a:xfrm>
            <a:off x="4007640" y="6059473"/>
            <a:ext cx="41148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8650609" y="6388262"/>
            <a:ext cx="2743200" cy="365125"/>
          </a:xfrm>
          <a:prstGeom prst="rect">
            <a:avLst/>
          </a:prstGeom>
        </p:spPr>
        <p:txBody>
          <a:bodyPr/>
          <a:lstStyle/>
          <a:p>
            <a:fld id="{8D4A074B-606A-4285-8C8E-329671B08E17}" type="slidenum">
              <a:rPr lang="en-US" smtClean="0"/>
              <a:pPr/>
              <a:t>‹#›</a:t>
            </a:fld>
            <a:endParaRPr lang="en-US"/>
          </a:p>
        </p:txBody>
      </p:sp>
    </p:spTree>
    <p:extLst>
      <p:ext uri="{BB962C8B-B14F-4D97-AF65-F5344CB8AC3E}">
        <p14:creationId xmlns="" xmlns:p14="http://schemas.microsoft.com/office/powerpoint/2010/main" val="16765166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EA21E43-511D-48F3-91A3-227545D6DA4B}" type="datetimeFigureOut">
              <a:rPr lang="en-US" smtClean="0"/>
              <a:pPr/>
              <a:t>8/23/2021</a:t>
            </a:fld>
            <a:endParaRPr lang="en-US"/>
          </a:p>
        </p:txBody>
      </p:sp>
      <p:sp>
        <p:nvSpPr>
          <p:cNvPr id="4" name="Footer Placeholder 3"/>
          <p:cNvSpPr>
            <a:spLocks noGrp="1"/>
          </p:cNvSpPr>
          <p:nvPr>
            <p:ph type="ftr" sz="quarter" idx="11"/>
          </p:nvPr>
        </p:nvSpPr>
        <p:spPr>
          <a:xfrm>
            <a:off x="4007640" y="6059473"/>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650609" y="6388262"/>
            <a:ext cx="2743200" cy="365125"/>
          </a:xfrm>
          <a:prstGeom prst="rect">
            <a:avLst/>
          </a:prstGeom>
        </p:spPr>
        <p:txBody>
          <a:bodyPr/>
          <a:lstStyle/>
          <a:p>
            <a:fld id="{8D4A074B-606A-4285-8C8E-329671B08E17}" type="slidenum">
              <a:rPr lang="en-US" smtClean="0"/>
              <a:pPr/>
              <a:t>‹#›</a:t>
            </a:fld>
            <a:endParaRPr lang="en-US"/>
          </a:p>
        </p:txBody>
      </p:sp>
    </p:spTree>
    <p:extLst>
      <p:ext uri="{BB962C8B-B14F-4D97-AF65-F5344CB8AC3E}">
        <p14:creationId xmlns="" xmlns:p14="http://schemas.microsoft.com/office/powerpoint/2010/main" val="19142536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A21E43-511D-48F3-91A3-227545D6DA4B}" type="datetimeFigureOut">
              <a:rPr lang="en-US" smtClean="0"/>
              <a:pPr/>
              <a:t>8/23/2021</a:t>
            </a:fld>
            <a:endParaRPr lang="en-US"/>
          </a:p>
        </p:txBody>
      </p:sp>
      <p:sp>
        <p:nvSpPr>
          <p:cNvPr id="3" name="Footer Placeholder 2"/>
          <p:cNvSpPr>
            <a:spLocks noGrp="1"/>
          </p:cNvSpPr>
          <p:nvPr>
            <p:ph type="ftr" sz="quarter" idx="11"/>
          </p:nvPr>
        </p:nvSpPr>
        <p:spPr>
          <a:xfrm>
            <a:off x="4007640" y="6059473"/>
            <a:ext cx="41148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8650609" y="6388262"/>
            <a:ext cx="2743200" cy="365125"/>
          </a:xfrm>
          <a:prstGeom prst="rect">
            <a:avLst/>
          </a:prstGeom>
        </p:spPr>
        <p:txBody>
          <a:bodyPr/>
          <a:lstStyle/>
          <a:p>
            <a:fld id="{8D4A074B-606A-4285-8C8E-329671B08E17}" type="slidenum">
              <a:rPr lang="en-US" smtClean="0"/>
              <a:pPr/>
              <a:t>‹#›</a:t>
            </a:fld>
            <a:endParaRPr lang="en-US"/>
          </a:p>
        </p:txBody>
      </p:sp>
    </p:spTree>
    <p:extLst>
      <p:ext uri="{BB962C8B-B14F-4D97-AF65-F5344CB8AC3E}">
        <p14:creationId xmlns="" xmlns:p14="http://schemas.microsoft.com/office/powerpoint/2010/main" val="17227006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EA21E43-511D-48F3-91A3-227545D6DA4B}" type="datetimeFigureOut">
              <a:rPr lang="en-US" smtClean="0"/>
              <a:pPr/>
              <a:t>8/23/2021</a:t>
            </a:fld>
            <a:endParaRPr lang="en-US"/>
          </a:p>
        </p:txBody>
      </p:sp>
      <p:sp>
        <p:nvSpPr>
          <p:cNvPr id="6" name="Footer Placeholder 5"/>
          <p:cNvSpPr>
            <a:spLocks noGrp="1"/>
          </p:cNvSpPr>
          <p:nvPr>
            <p:ph type="ftr" sz="quarter" idx="11"/>
          </p:nvPr>
        </p:nvSpPr>
        <p:spPr>
          <a:xfrm>
            <a:off x="4007640" y="6059473"/>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50609" y="6388262"/>
            <a:ext cx="2743200" cy="365125"/>
          </a:xfrm>
          <a:prstGeom prst="rect">
            <a:avLst/>
          </a:prstGeom>
        </p:spPr>
        <p:txBody>
          <a:bodyPr/>
          <a:lstStyle/>
          <a:p>
            <a:fld id="{8D4A074B-606A-4285-8C8E-329671B08E17}" type="slidenum">
              <a:rPr lang="en-US" smtClean="0"/>
              <a:pPr/>
              <a:t>‹#›</a:t>
            </a:fld>
            <a:endParaRPr lang="en-US"/>
          </a:p>
        </p:txBody>
      </p:sp>
    </p:spTree>
    <p:extLst>
      <p:ext uri="{BB962C8B-B14F-4D97-AF65-F5344CB8AC3E}">
        <p14:creationId xmlns="" xmlns:p14="http://schemas.microsoft.com/office/powerpoint/2010/main" val="31588720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EA21E43-511D-48F3-91A3-227545D6DA4B}" type="datetimeFigureOut">
              <a:rPr lang="en-US" smtClean="0"/>
              <a:pPr/>
              <a:t>8/23/2021</a:t>
            </a:fld>
            <a:endParaRPr lang="en-US"/>
          </a:p>
        </p:txBody>
      </p:sp>
      <p:sp>
        <p:nvSpPr>
          <p:cNvPr id="6" name="Footer Placeholder 5"/>
          <p:cNvSpPr>
            <a:spLocks noGrp="1"/>
          </p:cNvSpPr>
          <p:nvPr>
            <p:ph type="ftr" sz="quarter" idx="11"/>
          </p:nvPr>
        </p:nvSpPr>
        <p:spPr>
          <a:xfrm>
            <a:off x="4007640" y="6059473"/>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50609" y="6388262"/>
            <a:ext cx="2743200" cy="365125"/>
          </a:xfrm>
          <a:prstGeom prst="rect">
            <a:avLst/>
          </a:prstGeom>
        </p:spPr>
        <p:txBody>
          <a:bodyPr/>
          <a:lstStyle/>
          <a:p>
            <a:fld id="{8D4A074B-606A-4285-8C8E-329671B08E17}" type="slidenum">
              <a:rPr lang="en-US" smtClean="0"/>
              <a:pPr/>
              <a:t>‹#›</a:t>
            </a:fld>
            <a:endParaRPr lang="en-US"/>
          </a:p>
        </p:txBody>
      </p:sp>
    </p:spTree>
    <p:extLst>
      <p:ext uri="{BB962C8B-B14F-4D97-AF65-F5344CB8AC3E}">
        <p14:creationId xmlns="" xmlns:p14="http://schemas.microsoft.com/office/powerpoint/2010/main" val="25925175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18" Type="http://schemas.openxmlformats.org/officeDocument/2006/relationships/image" Target="../media/image5.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png"/><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image" Target="../media/image6.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xmlns="" id="{913A9DFB-F15C-4288-9E22-E2623ED311A3}"/>
              </a:ext>
            </a:extLst>
          </p:cNvPr>
          <p:cNvPicPr>
            <a:picLocks noChangeAspect="1"/>
          </p:cNvPicPr>
          <p:nvPr userDrawn="1"/>
        </p:nvPicPr>
        <p:blipFill>
          <a:blip r:embed="rId14" cstate="print"/>
          <a:stretch>
            <a:fillRect/>
          </a:stretch>
        </p:blipFill>
        <p:spPr>
          <a:xfrm>
            <a:off x="1" y="6415260"/>
            <a:ext cx="12192000" cy="442740"/>
          </a:xfrm>
          <a:prstGeom prst="rect">
            <a:avLst/>
          </a:prstGeom>
        </p:spPr>
      </p:pic>
      <p:grpSp>
        <p:nvGrpSpPr>
          <p:cNvPr id="6" name="Group 5">
            <a:extLst>
              <a:ext uri="{FF2B5EF4-FFF2-40B4-BE49-F238E27FC236}">
                <a16:creationId xmlns:a16="http://schemas.microsoft.com/office/drawing/2014/main" xmlns="" id="{DA90BC36-C60A-4B2E-984D-F6B2E19F177A}"/>
              </a:ext>
            </a:extLst>
          </p:cNvPr>
          <p:cNvGrpSpPr/>
          <p:nvPr userDrawn="1"/>
        </p:nvGrpSpPr>
        <p:grpSpPr>
          <a:xfrm>
            <a:off x="-3" y="566605"/>
            <a:ext cx="12185651" cy="226298"/>
            <a:chOff x="-3" y="919930"/>
            <a:chExt cx="12185651" cy="226298"/>
          </a:xfrm>
        </p:grpSpPr>
        <p:sp>
          <p:nvSpPr>
            <p:cNvPr id="19" name="Rectangle 18">
              <a:extLst>
                <a:ext uri="{FF2B5EF4-FFF2-40B4-BE49-F238E27FC236}">
                  <a16:creationId xmlns:a16="http://schemas.microsoft.com/office/drawing/2014/main" xmlns="" id="{58F32F4C-7D49-4C2E-A552-721BA5F63C0D}"/>
                </a:ext>
              </a:extLst>
            </p:cNvPr>
            <p:cNvSpPr/>
            <p:nvPr userDrawn="1"/>
          </p:nvSpPr>
          <p:spPr>
            <a:xfrm>
              <a:off x="-3" y="919930"/>
              <a:ext cx="12185651" cy="226298"/>
            </a:xfrm>
            <a:prstGeom prst="rect">
              <a:avLst/>
            </a:prstGeom>
            <a:solidFill>
              <a:srgbClr val="7670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Rectangle 4">
              <a:extLst>
                <a:ext uri="{FF2B5EF4-FFF2-40B4-BE49-F238E27FC236}">
                  <a16:creationId xmlns:a16="http://schemas.microsoft.com/office/drawing/2014/main" xmlns="" id="{E94DCAC0-79CE-445A-8C09-269B07958120}"/>
                </a:ext>
              </a:extLst>
            </p:cNvPr>
            <p:cNvSpPr/>
            <p:nvPr userDrawn="1"/>
          </p:nvSpPr>
          <p:spPr>
            <a:xfrm>
              <a:off x="1290431" y="919930"/>
              <a:ext cx="10881360" cy="22629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pSp>
      <p:sp>
        <p:nvSpPr>
          <p:cNvPr id="2" name="Title Placeholder 1"/>
          <p:cNvSpPr>
            <a:spLocks noGrp="1"/>
          </p:cNvSpPr>
          <p:nvPr>
            <p:ph type="title"/>
          </p:nvPr>
        </p:nvSpPr>
        <p:spPr>
          <a:xfrm>
            <a:off x="838200" y="1117516"/>
            <a:ext cx="10515600" cy="57317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610600" y="6411735"/>
            <a:ext cx="2743200" cy="365125"/>
          </a:xfrm>
          <a:prstGeom prst="rect">
            <a:avLst/>
          </a:prstGeom>
        </p:spPr>
        <p:txBody>
          <a:bodyPr vert="horz" lIns="91440" tIns="45720" rIns="91440" bIns="45720" rtlCol="0" anchor="ctr"/>
          <a:lstStyle>
            <a:lvl1pPr algn="l">
              <a:defRPr sz="1200">
                <a:solidFill>
                  <a:schemeClr val="bg1"/>
                </a:solidFill>
              </a:defRPr>
            </a:lvl1pPr>
          </a:lstStyle>
          <a:p>
            <a:fld id="{2EA21E43-511D-48F3-91A3-227545D6DA4B}" type="datetimeFigureOut">
              <a:rPr lang="en-US" smtClean="0"/>
              <a:pPr/>
              <a:t>8/23/2021</a:t>
            </a:fld>
            <a:endParaRPr lang="en-US" dirty="0"/>
          </a:p>
        </p:txBody>
      </p:sp>
      <p:pic>
        <p:nvPicPr>
          <p:cNvPr id="9" name="Picture 8">
            <a:extLst>
              <a:ext uri="{FF2B5EF4-FFF2-40B4-BE49-F238E27FC236}">
                <a16:creationId xmlns:a16="http://schemas.microsoft.com/office/drawing/2014/main" xmlns="" id="{B9CE7DF0-AC12-4910-8C9B-62CBFB74E18C}"/>
              </a:ext>
            </a:extLst>
          </p:cNvPr>
          <p:cNvPicPr>
            <a:picLocks noChangeAspect="1"/>
          </p:cNvPicPr>
          <p:nvPr/>
        </p:nvPicPr>
        <p:blipFill>
          <a:blip r:embed="rId15" cstate="print"/>
          <a:stretch>
            <a:fillRect/>
          </a:stretch>
        </p:blipFill>
        <p:spPr>
          <a:xfrm>
            <a:off x="207781" y="336783"/>
            <a:ext cx="2468518" cy="738627"/>
          </a:xfrm>
          <a:prstGeom prst="rect">
            <a:avLst/>
          </a:prstGeom>
        </p:spPr>
      </p:pic>
      <p:pic>
        <p:nvPicPr>
          <p:cNvPr id="10" name="Picture 9">
            <a:extLst>
              <a:ext uri="{FF2B5EF4-FFF2-40B4-BE49-F238E27FC236}">
                <a16:creationId xmlns:a16="http://schemas.microsoft.com/office/drawing/2014/main" xmlns="" id="{BA78E132-072C-4C29-A7EB-95E55A442A4A}"/>
              </a:ext>
            </a:extLst>
          </p:cNvPr>
          <p:cNvPicPr>
            <a:picLocks noChangeAspect="1"/>
          </p:cNvPicPr>
          <p:nvPr/>
        </p:nvPicPr>
        <p:blipFill>
          <a:blip r:embed="rId16" cstate="print"/>
          <a:stretch>
            <a:fillRect/>
          </a:stretch>
        </p:blipFill>
        <p:spPr>
          <a:xfrm>
            <a:off x="7619948" y="263702"/>
            <a:ext cx="1004984" cy="832104"/>
          </a:xfrm>
          <a:prstGeom prst="rect">
            <a:avLst/>
          </a:prstGeom>
        </p:spPr>
      </p:pic>
      <p:pic>
        <p:nvPicPr>
          <p:cNvPr id="11" name="Picture 10">
            <a:extLst>
              <a:ext uri="{FF2B5EF4-FFF2-40B4-BE49-F238E27FC236}">
                <a16:creationId xmlns:a16="http://schemas.microsoft.com/office/drawing/2014/main" xmlns="" id="{9C35EC7B-1C2A-48FD-AD9F-756C2781E97B}"/>
              </a:ext>
            </a:extLst>
          </p:cNvPr>
          <p:cNvPicPr>
            <a:picLocks noChangeAspect="1"/>
          </p:cNvPicPr>
          <p:nvPr/>
        </p:nvPicPr>
        <p:blipFill>
          <a:blip r:embed="rId17" cstate="print"/>
          <a:stretch>
            <a:fillRect/>
          </a:stretch>
        </p:blipFill>
        <p:spPr>
          <a:xfrm>
            <a:off x="9925571" y="319077"/>
            <a:ext cx="1043639" cy="738627"/>
          </a:xfrm>
          <a:prstGeom prst="rect">
            <a:avLst/>
          </a:prstGeom>
        </p:spPr>
      </p:pic>
      <p:pic>
        <p:nvPicPr>
          <p:cNvPr id="12" name="Picture 11">
            <a:extLst>
              <a:ext uri="{FF2B5EF4-FFF2-40B4-BE49-F238E27FC236}">
                <a16:creationId xmlns:a16="http://schemas.microsoft.com/office/drawing/2014/main" xmlns="" id="{8F8AB7A0-0D6E-418B-A295-E2304360FC00}"/>
              </a:ext>
            </a:extLst>
          </p:cNvPr>
          <p:cNvPicPr>
            <a:picLocks noChangeAspect="1"/>
          </p:cNvPicPr>
          <p:nvPr/>
        </p:nvPicPr>
        <p:blipFill>
          <a:blip r:embed="rId18" cstate="print">
            <a:extLst>
              <a:ext uri="{28A0092B-C50C-407E-A947-70E740481C1C}">
                <a14:useLocalDpi xmlns="" xmlns:a14="http://schemas.microsoft.com/office/drawing/2010/main" val="0"/>
              </a:ext>
            </a:extLst>
          </a:blip>
          <a:stretch>
            <a:fillRect/>
          </a:stretch>
        </p:blipFill>
        <p:spPr>
          <a:xfrm>
            <a:off x="8905938" y="319077"/>
            <a:ext cx="738627" cy="738627"/>
          </a:xfrm>
          <a:prstGeom prst="rect">
            <a:avLst/>
          </a:prstGeom>
        </p:spPr>
      </p:pic>
      <p:sp>
        <p:nvSpPr>
          <p:cNvPr id="15" name="Footer Placeholder 7">
            <a:extLst>
              <a:ext uri="{FF2B5EF4-FFF2-40B4-BE49-F238E27FC236}">
                <a16:creationId xmlns:a16="http://schemas.microsoft.com/office/drawing/2014/main" xmlns="" id="{B68A9753-4E39-41D8-866D-C826514964E5}"/>
              </a:ext>
            </a:extLst>
          </p:cNvPr>
          <p:cNvSpPr txBox="1">
            <a:spLocks/>
          </p:cNvSpPr>
          <p:nvPr userDrawn="1"/>
        </p:nvSpPr>
        <p:spPr>
          <a:xfrm>
            <a:off x="838200" y="6468229"/>
            <a:ext cx="1051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N" sz="1400">
                <a:solidFill>
                  <a:schemeClr val="bg1"/>
                </a:solidFill>
                <a:latin typeface="Lora" panose="02000503000000020004" pitchFamily="2" charset="0"/>
                <a:ea typeface="Cambria" panose="02040503050406030204" pitchFamily="18" charset="0"/>
              </a:rPr>
              <a:t>&lt;Dept. Name&gt;                                                                                &lt;Faculty Name&gt;</a:t>
            </a:r>
            <a:endParaRPr lang="en-IN" sz="1400" dirty="0">
              <a:solidFill>
                <a:schemeClr val="bg1"/>
              </a:solidFill>
              <a:latin typeface="Lora" panose="02000503000000020004" pitchFamily="2" charset="0"/>
              <a:ea typeface="Cambria" panose="02040503050406030204" pitchFamily="18" charset="0"/>
            </a:endParaRPr>
          </a:p>
        </p:txBody>
      </p:sp>
      <p:pic>
        <p:nvPicPr>
          <p:cNvPr id="17" name="Picture 16">
            <a:extLst>
              <a:ext uri="{FF2B5EF4-FFF2-40B4-BE49-F238E27FC236}">
                <a16:creationId xmlns:a16="http://schemas.microsoft.com/office/drawing/2014/main" xmlns="" id="{16C2F704-BC68-4913-BE8C-DE31D9D284DA}"/>
              </a:ext>
            </a:extLst>
          </p:cNvPr>
          <p:cNvPicPr>
            <a:picLocks noChangeAspect="1"/>
          </p:cNvPicPr>
          <p:nvPr userDrawn="1"/>
        </p:nvPicPr>
        <p:blipFill>
          <a:blip r:embed="rId19" cstate="print">
            <a:extLst>
              <a:ext uri="{28A0092B-C50C-407E-A947-70E740481C1C}">
                <a14:useLocalDpi xmlns="" xmlns:a14="http://schemas.microsoft.com/office/drawing/2010/main" val="0"/>
              </a:ext>
            </a:extLst>
          </a:blip>
          <a:srcRect/>
          <a:stretch/>
        </p:blipFill>
        <p:spPr>
          <a:xfrm>
            <a:off x="11231018" y="343025"/>
            <a:ext cx="743098" cy="726142"/>
          </a:xfrm>
          <a:prstGeom prst="rect">
            <a:avLst/>
          </a:prstGeom>
        </p:spPr>
      </p:pic>
      <p:sp>
        <p:nvSpPr>
          <p:cNvPr id="21" name="Slide Number Placeholder 20">
            <a:extLst>
              <a:ext uri="{FF2B5EF4-FFF2-40B4-BE49-F238E27FC236}">
                <a16:creationId xmlns:a16="http://schemas.microsoft.com/office/drawing/2014/main" xmlns="" id="{FE1C33E7-1F2D-41BA-9A76-2A0F47E4FC6A}"/>
              </a:ext>
            </a:extLst>
          </p:cNvPr>
          <p:cNvSpPr>
            <a:spLocks noGrp="1"/>
          </p:cNvSpPr>
          <p:nvPr userDrawn="1">
            <p:ph type="sldNum" sz="quarter" idx="4"/>
          </p:nvPr>
        </p:nvSpPr>
        <p:spPr>
          <a:xfrm>
            <a:off x="8624932" y="6435656"/>
            <a:ext cx="2743200" cy="365125"/>
          </a:xfrm>
          <a:prstGeom prst="rect">
            <a:avLst/>
          </a:prstGeom>
        </p:spPr>
        <p:txBody>
          <a:bodyPr vert="horz" lIns="91440" tIns="45720" rIns="91440" bIns="45720" rtlCol="0" anchor="ctr"/>
          <a:lstStyle>
            <a:lvl1pPr algn="r">
              <a:defRPr sz="1200" b="1">
                <a:solidFill>
                  <a:schemeClr val="tx1">
                    <a:tint val="75000"/>
                  </a:schemeClr>
                </a:solidFill>
              </a:defRPr>
            </a:lvl1pPr>
          </a:lstStyle>
          <a:p>
            <a:fld id="{C47827D6-2059-48ED-9496-A3BF1DA6C0C0}" type="slidenum">
              <a:rPr lang="en-IN" smtClean="0"/>
              <a:pPr/>
              <a:t>‹#›</a:t>
            </a:fld>
            <a:endParaRPr lang="en-IN" b="1" dirty="0"/>
          </a:p>
        </p:txBody>
      </p:sp>
    </p:spTree>
    <p:extLst>
      <p:ext uri="{BB962C8B-B14F-4D97-AF65-F5344CB8AC3E}">
        <p14:creationId xmlns="" xmlns:p14="http://schemas.microsoft.com/office/powerpoint/2010/main" val="110696229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4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8FACAB3F-D288-4BCC-A7D7-C72C03FFCD86}"/>
              </a:ext>
            </a:extLst>
          </p:cNvPr>
          <p:cNvSpPr txBox="1"/>
          <p:nvPr/>
        </p:nvSpPr>
        <p:spPr>
          <a:xfrm>
            <a:off x="176981" y="2828835"/>
            <a:ext cx="3701845" cy="1015663"/>
          </a:xfrm>
          <a:prstGeom prst="rect">
            <a:avLst/>
          </a:prstGeom>
          <a:noFill/>
        </p:spPr>
        <p:txBody>
          <a:bodyPr wrap="square" rtlCol="0">
            <a:spAutoFit/>
          </a:bodyPr>
          <a:lstStyle/>
          <a:p>
            <a:pPr algn="ctr"/>
            <a:r>
              <a:rPr lang="en-US" sz="2000" dirty="0">
                <a:solidFill>
                  <a:schemeClr val="bg1"/>
                </a:solidFill>
              </a:rPr>
              <a:t>Communication</a:t>
            </a:r>
            <a:r>
              <a:rPr lang="en-US" sz="2000" dirty="0"/>
              <a:t> </a:t>
            </a:r>
            <a:r>
              <a:rPr lang="en-US" sz="2000" dirty="0">
                <a:solidFill>
                  <a:schemeClr val="bg1"/>
                </a:solidFill>
              </a:rPr>
              <a:t>for </a:t>
            </a:r>
            <a:r>
              <a:rPr lang="en-US" sz="2000" dirty="0" smtClean="0">
                <a:solidFill>
                  <a:schemeClr val="bg1"/>
                </a:solidFill>
              </a:rPr>
              <a:t>Employment Formal Letters, Memos and Emails</a:t>
            </a:r>
            <a:endParaRPr lang="en-IN" sz="2000" b="1" dirty="0">
              <a:solidFill>
                <a:schemeClr val="bg1"/>
              </a:solidFill>
              <a:latin typeface="Cambria" panose="02040503050406030204" pitchFamily="18" charset="0"/>
              <a:ea typeface="Cambria" panose="02040503050406030204" pitchFamily="18" charset="0"/>
            </a:endParaRPr>
          </a:p>
        </p:txBody>
      </p:sp>
      <p:grpSp>
        <p:nvGrpSpPr>
          <p:cNvPr id="2" name="Group 8">
            <a:extLst>
              <a:ext uri="{FF2B5EF4-FFF2-40B4-BE49-F238E27FC236}">
                <a16:creationId xmlns:a16="http://schemas.microsoft.com/office/drawing/2014/main" xmlns="" id="{2AFE9A74-73DC-4DB0-AF95-81AFFA654BF6}"/>
              </a:ext>
            </a:extLst>
          </p:cNvPr>
          <p:cNvGrpSpPr/>
          <p:nvPr/>
        </p:nvGrpSpPr>
        <p:grpSpPr>
          <a:xfrm>
            <a:off x="6799005" y="4610673"/>
            <a:ext cx="5112775" cy="1827705"/>
            <a:chOff x="4381500" y="3474949"/>
            <a:chExt cx="6896100" cy="1477328"/>
          </a:xfrm>
        </p:grpSpPr>
        <p:sp>
          <p:nvSpPr>
            <p:cNvPr id="11" name="TextBox 10">
              <a:extLst>
                <a:ext uri="{FF2B5EF4-FFF2-40B4-BE49-F238E27FC236}">
                  <a16:creationId xmlns:a16="http://schemas.microsoft.com/office/drawing/2014/main" xmlns="" id="{A10067CE-8ED4-4440-8B1D-0C88DA0542E4}"/>
                </a:ext>
              </a:extLst>
            </p:cNvPr>
            <p:cNvSpPr txBox="1"/>
            <p:nvPr/>
          </p:nvSpPr>
          <p:spPr>
            <a:xfrm>
              <a:off x="4381500" y="3495034"/>
              <a:ext cx="6896100" cy="1200329"/>
            </a:xfrm>
            <a:prstGeom prst="rect">
              <a:avLst/>
            </a:prstGeom>
            <a:solidFill>
              <a:schemeClr val="tx2">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ctr"/>
              <a:endParaRPr lang="en-US" sz="7200" b="1" dirty="0">
                <a:latin typeface="Cambria" panose="02040503050406030204" pitchFamily="18" charset="0"/>
                <a:ea typeface="Cambria" panose="02040503050406030204" pitchFamily="18" charset="0"/>
              </a:endParaRPr>
            </a:p>
          </p:txBody>
        </p:sp>
        <p:sp>
          <p:nvSpPr>
            <p:cNvPr id="12" name="TextBox 11">
              <a:extLst>
                <a:ext uri="{FF2B5EF4-FFF2-40B4-BE49-F238E27FC236}">
                  <a16:creationId xmlns:a16="http://schemas.microsoft.com/office/drawing/2014/main" xmlns="" id="{4AB59569-6DF0-4918-89DA-357FF5D761DF}"/>
                </a:ext>
              </a:extLst>
            </p:cNvPr>
            <p:cNvSpPr txBox="1"/>
            <p:nvPr/>
          </p:nvSpPr>
          <p:spPr>
            <a:xfrm>
              <a:off x="4560535" y="3474949"/>
              <a:ext cx="4603911" cy="1477328"/>
            </a:xfrm>
            <a:prstGeom prst="rect">
              <a:avLst/>
            </a:prstGeom>
            <a:noFill/>
          </p:spPr>
          <p:txBody>
            <a:bodyPr wrap="square" rtlCol="0">
              <a:spAutoFit/>
            </a:bodyPr>
            <a:lstStyle/>
            <a:p>
              <a:pPr algn="r"/>
              <a:r>
                <a:rPr lang="en-US" b="1" dirty="0" err="1" smtClean="0">
                  <a:solidFill>
                    <a:schemeClr val="bg1"/>
                  </a:solidFill>
                  <a:latin typeface="Cambria" panose="02040503050406030204" pitchFamily="18" charset="0"/>
                  <a:ea typeface="Cambria" panose="02040503050406030204" pitchFamily="18" charset="0"/>
                </a:rPr>
                <a:t>R.Bharathi</a:t>
              </a:r>
              <a:endParaRPr lang="en-US" b="1" dirty="0" smtClean="0">
                <a:solidFill>
                  <a:schemeClr val="bg1"/>
                </a:solidFill>
                <a:latin typeface="Cambria" panose="02040503050406030204" pitchFamily="18" charset="0"/>
                <a:ea typeface="Cambria" panose="02040503050406030204" pitchFamily="18" charset="0"/>
              </a:endParaRPr>
            </a:p>
            <a:p>
              <a:pPr algn="r"/>
              <a:r>
                <a:rPr lang="en-US" dirty="0" smtClean="0">
                  <a:solidFill>
                    <a:schemeClr val="accent4">
                      <a:lumMod val="60000"/>
                      <a:lumOff val="40000"/>
                    </a:schemeClr>
                  </a:solidFill>
                  <a:latin typeface="Cambria" panose="02040503050406030204" pitchFamily="18" charset="0"/>
                  <a:ea typeface="Cambria" panose="02040503050406030204" pitchFamily="18" charset="0"/>
                </a:rPr>
                <a:t>Lecturer, </a:t>
              </a:r>
            </a:p>
            <a:p>
              <a:pPr algn="r"/>
              <a:r>
                <a:rPr lang="en-US" dirty="0" smtClean="0">
                  <a:solidFill>
                    <a:schemeClr val="accent4">
                      <a:lumMod val="60000"/>
                      <a:lumOff val="40000"/>
                    </a:schemeClr>
                  </a:solidFill>
                  <a:latin typeface="Cambria" panose="02040503050406030204" pitchFamily="18" charset="0"/>
                  <a:ea typeface="Cambria" panose="02040503050406030204" pitchFamily="18" charset="0"/>
                </a:rPr>
                <a:t>Dept. of Basic science and </a:t>
              </a:r>
              <a:r>
                <a:rPr lang="en-US" dirty="0" err="1" smtClean="0">
                  <a:solidFill>
                    <a:schemeClr val="accent4">
                      <a:lumMod val="60000"/>
                      <a:lumOff val="40000"/>
                    </a:schemeClr>
                  </a:solidFill>
                  <a:latin typeface="Cambria" panose="02040503050406030204" pitchFamily="18" charset="0"/>
                  <a:ea typeface="Cambria" panose="02040503050406030204" pitchFamily="18" charset="0"/>
                </a:rPr>
                <a:t>Humainities</a:t>
              </a:r>
              <a:r>
                <a:rPr lang="en-US" dirty="0" smtClean="0">
                  <a:solidFill>
                    <a:schemeClr val="accent4">
                      <a:lumMod val="60000"/>
                      <a:lumOff val="40000"/>
                    </a:schemeClr>
                  </a:solidFill>
                  <a:latin typeface="Cambria" panose="02040503050406030204" pitchFamily="18" charset="0"/>
                  <a:ea typeface="Cambria" panose="02040503050406030204" pitchFamily="18" charset="0"/>
                </a:rPr>
                <a:t>,</a:t>
              </a:r>
            </a:p>
            <a:p>
              <a:pPr algn="r"/>
              <a:r>
                <a:rPr lang="en-US" dirty="0" smtClean="0">
                  <a:solidFill>
                    <a:schemeClr val="accent4">
                      <a:lumMod val="60000"/>
                      <a:lumOff val="40000"/>
                    </a:schemeClr>
                  </a:solidFill>
                  <a:latin typeface="Cambria" panose="02040503050406030204" pitchFamily="18" charset="0"/>
                  <a:ea typeface="Cambria" panose="02040503050406030204" pitchFamily="18" charset="0"/>
                </a:rPr>
                <a:t>ATMECE, </a:t>
              </a:r>
              <a:r>
                <a:rPr lang="en-US" dirty="0" err="1" smtClean="0">
                  <a:solidFill>
                    <a:schemeClr val="accent4">
                      <a:lumMod val="60000"/>
                      <a:lumOff val="40000"/>
                    </a:schemeClr>
                  </a:solidFill>
                  <a:latin typeface="Cambria" panose="02040503050406030204" pitchFamily="18" charset="0"/>
                  <a:ea typeface="Cambria" panose="02040503050406030204" pitchFamily="18" charset="0"/>
                </a:rPr>
                <a:t>Mysuru</a:t>
              </a:r>
              <a:endParaRPr lang="en-IN" dirty="0">
                <a:solidFill>
                  <a:schemeClr val="accent4">
                    <a:lumMod val="60000"/>
                    <a:lumOff val="40000"/>
                  </a:schemeClr>
                </a:solidFill>
                <a:latin typeface="Cambria" panose="02040503050406030204" pitchFamily="18" charset="0"/>
                <a:ea typeface="Cambria" panose="02040503050406030204" pitchFamily="18" charset="0"/>
              </a:endParaRPr>
            </a:p>
          </p:txBody>
        </p:sp>
      </p:grpSp>
      <p:sp>
        <p:nvSpPr>
          <p:cNvPr id="14" name="TextBox 13">
            <a:extLst>
              <a:ext uri="{FF2B5EF4-FFF2-40B4-BE49-F238E27FC236}">
                <a16:creationId xmlns:a16="http://schemas.microsoft.com/office/drawing/2014/main" xmlns="" id="{19AEE47F-AAB7-4B15-925B-35940724BB2C}"/>
              </a:ext>
            </a:extLst>
          </p:cNvPr>
          <p:cNvSpPr txBox="1"/>
          <p:nvPr/>
        </p:nvSpPr>
        <p:spPr>
          <a:xfrm>
            <a:off x="5338916" y="2841361"/>
            <a:ext cx="6105832" cy="1077218"/>
          </a:xfrm>
          <a:prstGeom prst="rect">
            <a:avLst/>
          </a:prstGeom>
          <a:noFill/>
        </p:spPr>
        <p:txBody>
          <a:bodyPr wrap="square" rtlCol="0">
            <a:spAutoFit/>
          </a:bodyPr>
          <a:lstStyle/>
          <a:p>
            <a:pPr algn="ctr"/>
            <a:r>
              <a:rPr lang="en-US" sz="3200" dirty="0" smtClean="0"/>
              <a:t>Module-IV</a:t>
            </a:r>
            <a:br>
              <a:rPr lang="en-US" sz="3200" dirty="0" smtClean="0"/>
            </a:br>
            <a:r>
              <a:rPr lang="en-US" sz="3200" dirty="0" smtClean="0"/>
              <a:t> Communication for Employment</a:t>
            </a:r>
            <a:endParaRPr lang="en-IN" sz="3200" b="1" dirty="0">
              <a:latin typeface="Cambria" panose="02040503050406030204" pitchFamily="18" charset="0"/>
              <a:ea typeface="Cambria" panose="02040503050406030204" pitchFamily="18" charset="0"/>
            </a:endParaRPr>
          </a:p>
        </p:txBody>
      </p:sp>
      <p:sp>
        <p:nvSpPr>
          <p:cNvPr id="13" name="Rectangle 12"/>
          <p:cNvSpPr/>
          <p:nvPr/>
        </p:nvSpPr>
        <p:spPr>
          <a:xfrm>
            <a:off x="2127041" y="6451090"/>
            <a:ext cx="2820003" cy="369332"/>
          </a:xfrm>
          <a:prstGeom prst="rect">
            <a:avLst/>
          </a:prstGeom>
        </p:spPr>
        <p:txBody>
          <a:bodyPr wrap="none">
            <a:spAutoFit/>
          </a:bodyPr>
          <a:lstStyle/>
          <a:p>
            <a:r>
              <a:rPr lang="en-US" dirty="0" smtClean="0">
                <a:solidFill>
                  <a:schemeClr val="bg1"/>
                </a:solidFill>
                <a:latin typeface="Cambria" panose="02040503050406030204" pitchFamily="18" charset="0"/>
              </a:rPr>
              <a:t>Basic science&amp; Humanities</a:t>
            </a:r>
            <a:endParaRPr lang="en-US" dirty="0">
              <a:solidFill>
                <a:schemeClr val="bg1"/>
              </a:solidFill>
            </a:endParaRPr>
          </a:p>
        </p:txBody>
      </p:sp>
      <p:sp>
        <p:nvSpPr>
          <p:cNvPr id="16" name="Rectangle 15"/>
          <p:cNvSpPr/>
          <p:nvPr/>
        </p:nvSpPr>
        <p:spPr>
          <a:xfrm>
            <a:off x="7265096" y="6438378"/>
            <a:ext cx="1341037" cy="369332"/>
          </a:xfrm>
          <a:prstGeom prst="rect">
            <a:avLst/>
          </a:prstGeom>
        </p:spPr>
        <p:txBody>
          <a:bodyPr wrap="square">
            <a:spAutoFit/>
          </a:bodyPr>
          <a:lstStyle/>
          <a:p>
            <a:r>
              <a:rPr lang="en-IN" b="1" dirty="0" err="1" smtClean="0">
                <a:solidFill>
                  <a:schemeClr val="bg1"/>
                </a:solidFill>
                <a:latin typeface="Cambria" panose="02040503050406030204" pitchFamily="18" charset="0"/>
              </a:rPr>
              <a:t>R.Bharathi</a:t>
            </a:r>
            <a:endParaRPr lang="en-US" dirty="0"/>
          </a:p>
        </p:txBody>
      </p:sp>
      <p:pic>
        <p:nvPicPr>
          <p:cNvPr id="3" name="Picture 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0715625" y="4635522"/>
            <a:ext cx="1196155" cy="1485010"/>
          </a:xfrm>
          <a:prstGeom prst="rect">
            <a:avLst/>
          </a:prstGeom>
        </p:spPr>
      </p:pic>
    </p:spTree>
    <p:extLst>
      <p:ext uri="{BB962C8B-B14F-4D97-AF65-F5344CB8AC3E}">
        <p14:creationId xmlns="" xmlns:p14="http://schemas.microsoft.com/office/powerpoint/2010/main" val="222694493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7375668" y="6488668"/>
            <a:ext cx="1322029" cy="369332"/>
          </a:xfrm>
          <a:prstGeom prst="rect">
            <a:avLst/>
          </a:prstGeom>
        </p:spPr>
        <p:txBody>
          <a:bodyPr wrap="none">
            <a:spAutoFit/>
          </a:bodyPr>
          <a:lstStyle/>
          <a:p>
            <a:pPr algn="r"/>
            <a:r>
              <a:rPr lang="en-US" b="1" dirty="0" err="1" smtClean="0">
                <a:solidFill>
                  <a:schemeClr val="bg1"/>
                </a:solidFill>
                <a:latin typeface="Cambria" panose="02040503050406030204" pitchFamily="18" charset="0"/>
                <a:ea typeface="Cambria" panose="02040503050406030204" pitchFamily="18" charset="0"/>
              </a:rPr>
              <a:t>R.Bharathi</a:t>
            </a:r>
            <a:endParaRPr lang="en-US" b="1" dirty="0">
              <a:solidFill>
                <a:schemeClr val="bg1"/>
              </a:solidFill>
              <a:latin typeface="Cambria" panose="02040503050406030204" pitchFamily="18" charset="0"/>
              <a:ea typeface="Cambria" panose="02040503050406030204" pitchFamily="18" charset="0"/>
            </a:endParaRPr>
          </a:p>
        </p:txBody>
      </p:sp>
      <p:sp>
        <p:nvSpPr>
          <p:cNvPr id="12" name="Rectangle 11"/>
          <p:cNvSpPr/>
          <p:nvPr/>
        </p:nvSpPr>
        <p:spPr>
          <a:xfrm>
            <a:off x="1971675" y="6488668"/>
            <a:ext cx="2900362" cy="369332"/>
          </a:xfrm>
          <a:prstGeom prst="rect">
            <a:avLst/>
          </a:prstGeom>
        </p:spPr>
        <p:txBody>
          <a:bodyPr wrap="square">
            <a:spAutoFit/>
          </a:bodyPr>
          <a:lstStyle/>
          <a:p>
            <a:r>
              <a:rPr lang="en-US" dirty="0" smtClean="0">
                <a:solidFill>
                  <a:schemeClr val="bg1"/>
                </a:solidFill>
                <a:latin typeface="Cambria" panose="02040503050406030204" pitchFamily="18" charset="0"/>
                <a:ea typeface="Cambria" panose="02040503050406030204" pitchFamily="18" charset="0"/>
              </a:rPr>
              <a:t>Basic science &amp; Humanities</a:t>
            </a:r>
            <a:endParaRPr lang="en-US" dirty="0">
              <a:solidFill>
                <a:schemeClr val="bg1"/>
              </a:solidFill>
            </a:endParaRPr>
          </a:p>
        </p:txBody>
      </p:sp>
      <p:sp>
        <p:nvSpPr>
          <p:cNvPr id="2" name="Rectangle 1"/>
          <p:cNvSpPr/>
          <p:nvPr/>
        </p:nvSpPr>
        <p:spPr>
          <a:xfrm>
            <a:off x="342900" y="1386959"/>
            <a:ext cx="11387137" cy="4832092"/>
          </a:xfrm>
          <a:prstGeom prst="rect">
            <a:avLst/>
          </a:prstGeom>
        </p:spPr>
        <p:txBody>
          <a:bodyPr wrap="square">
            <a:spAutoFit/>
          </a:bodyPr>
          <a:lstStyle/>
          <a:p>
            <a:r>
              <a:rPr lang="en-US" sz="2800" dirty="0" smtClean="0">
                <a:latin typeface="Times New Roman" panose="02020603050405020304" pitchFamily="18" charset="0"/>
                <a:cs typeface="Times New Roman" panose="02020603050405020304" pitchFamily="18" charset="0"/>
              </a:rPr>
              <a:t>Business letters</a:t>
            </a:r>
          </a:p>
          <a:p>
            <a:r>
              <a:rPr lang="en-US" sz="2800" dirty="0" smtClean="0">
                <a:latin typeface="Times New Roman" panose="02020603050405020304" pitchFamily="18" charset="0"/>
                <a:cs typeface="Times New Roman" panose="02020603050405020304" pitchFamily="18" charset="0"/>
              </a:rPr>
              <a:t>Types </a:t>
            </a:r>
          </a:p>
          <a:p>
            <a:r>
              <a:rPr lang="en-US" sz="2800" dirty="0" smtClean="0">
                <a:latin typeface="Times New Roman" panose="02020603050405020304" pitchFamily="18" charset="0"/>
                <a:cs typeface="Times New Roman" panose="02020603050405020304" pitchFamily="18" charset="0"/>
              </a:rPr>
              <a:t>Credit</a:t>
            </a:r>
          </a:p>
          <a:p>
            <a:r>
              <a:rPr lang="en-US" sz="2800" dirty="0" smtClean="0">
                <a:latin typeface="Times New Roman" panose="02020603050405020304" pitchFamily="18" charset="0"/>
                <a:cs typeface="Times New Roman" panose="02020603050405020304" pitchFamily="18" charset="0"/>
              </a:rPr>
              <a:t>Collection</a:t>
            </a:r>
          </a:p>
          <a:p>
            <a:r>
              <a:rPr lang="en-US" sz="2800" dirty="0" smtClean="0">
                <a:latin typeface="Times New Roman" panose="02020603050405020304" pitchFamily="18" charset="0"/>
                <a:cs typeface="Times New Roman" panose="02020603050405020304" pitchFamily="18" charset="0"/>
              </a:rPr>
              <a:t>Enquiry</a:t>
            </a:r>
          </a:p>
          <a:p>
            <a:r>
              <a:rPr lang="en-US" sz="2800" dirty="0" smtClean="0">
                <a:latin typeface="Times New Roman" panose="02020603050405020304" pitchFamily="18" charset="0"/>
                <a:cs typeface="Times New Roman" panose="02020603050405020304" pitchFamily="18" charset="0"/>
              </a:rPr>
              <a:t>Order placement</a:t>
            </a:r>
          </a:p>
          <a:p>
            <a:r>
              <a:rPr lang="en-US" sz="2800" dirty="0" smtClean="0">
                <a:latin typeface="Times New Roman" panose="02020603050405020304" pitchFamily="18" charset="0"/>
                <a:cs typeface="Times New Roman" panose="02020603050405020304" pitchFamily="18" charset="0"/>
              </a:rPr>
              <a:t>Claim</a:t>
            </a:r>
          </a:p>
          <a:p>
            <a:r>
              <a:rPr lang="en-US" sz="2800" dirty="0" smtClean="0">
                <a:latin typeface="Times New Roman" panose="02020603050405020304" pitchFamily="18" charset="0"/>
                <a:cs typeface="Times New Roman" panose="02020603050405020304" pitchFamily="18" charset="0"/>
              </a:rPr>
              <a:t>Adjustment</a:t>
            </a:r>
          </a:p>
          <a:p>
            <a:r>
              <a:rPr lang="en-US" sz="2800" dirty="0" smtClean="0">
                <a:latin typeface="Times New Roman" panose="02020603050405020304" pitchFamily="18" charset="0"/>
                <a:cs typeface="Times New Roman" panose="02020603050405020304" pitchFamily="18" charset="0"/>
              </a:rPr>
              <a:t>Sales</a:t>
            </a:r>
          </a:p>
          <a:p>
            <a:r>
              <a:rPr lang="en-US" sz="2800" dirty="0" smtClean="0">
                <a:latin typeface="Times New Roman" panose="02020603050405020304" pitchFamily="18" charset="0"/>
                <a:cs typeface="Times New Roman" panose="02020603050405020304" pitchFamily="18" charset="0"/>
              </a:rPr>
              <a:t>Fund-raising</a:t>
            </a:r>
          </a:p>
          <a:p>
            <a:r>
              <a:rPr lang="en-US" sz="2800" dirty="0" smtClean="0">
                <a:latin typeface="Times New Roman" panose="02020603050405020304" pitchFamily="18" charset="0"/>
                <a:cs typeface="Times New Roman" panose="02020603050405020304" pitchFamily="18" charset="0"/>
              </a:rPr>
              <a:t>Job application</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40553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wipe(down)">
                                      <p:cBhvr>
                                        <p:cTn id="10" dur="500"/>
                                        <p:tgtEl>
                                          <p:spTgt spid="2">
                                            <p:txEl>
                                              <p:pRg st="1" end="1"/>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wipe(down)">
                                      <p:cBhvr>
                                        <p:cTn id="13" dur="500"/>
                                        <p:tgtEl>
                                          <p:spTgt spid="2">
                                            <p:txEl>
                                              <p:pRg st="2" end="2"/>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animEffect transition="in" filter="wipe(down)">
                                      <p:cBhvr>
                                        <p:cTn id="16" dur="500"/>
                                        <p:tgtEl>
                                          <p:spTgt spid="2">
                                            <p:txEl>
                                              <p:pRg st="3" end="3"/>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Effect transition="in" filter="wipe(down)">
                                      <p:cBhvr>
                                        <p:cTn id="19" dur="500"/>
                                        <p:tgtEl>
                                          <p:spTgt spid="2">
                                            <p:txEl>
                                              <p:pRg st="4" end="4"/>
                                            </p:txEl>
                                          </p:spTgt>
                                        </p:tgtEl>
                                      </p:cBhvr>
                                    </p:animEffect>
                                  </p:childTnLst>
                                </p:cTn>
                              </p:par>
                              <p:par>
                                <p:cTn id="20" presetID="22" presetClass="entr" presetSubtype="4" fill="hold" nodeType="with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wipe(down)">
                                      <p:cBhvr>
                                        <p:cTn id="22" dur="500"/>
                                        <p:tgtEl>
                                          <p:spTgt spid="2">
                                            <p:txEl>
                                              <p:pRg st="5" end="5"/>
                                            </p:txEl>
                                          </p:spTgt>
                                        </p:tgtEl>
                                      </p:cBhvr>
                                    </p:animEffect>
                                  </p:childTnLst>
                                </p:cTn>
                              </p:par>
                              <p:par>
                                <p:cTn id="23" presetID="22" presetClass="entr" presetSubtype="4" fill="hold" nodeType="with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animEffect transition="in" filter="wipe(down)">
                                      <p:cBhvr>
                                        <p:cTn id="25" dur="500"/>
                                        <p:tgtEl>
                                          <p:spTgt spid="2">
                                            <p:txEl>
                                              <p:pRg st="6" end="6"/>
                                            </p:txEl>
                                          </p:spTgt>
                                        </p:tgtEl>
                                      </p:cBhvr>
                                    </p:animEffect>
                                  </p:childTnLst>
                                </p:cTn>
                              </p:par>
                              <p:par>
                                <p:cTn id="26" presetID="22" presetClass="entr" presetSubtype="4" fill="hold" nodeType="withEffect">
                                  <p:stCondLst>
                                    <p:cond delay="0"/>
                                  </p:stCondLst>
                                  <p:childTnLst>
                                    <p:set>
                                      <p:cBhvr>
                                        <p:cTn id="27" dur="1" fill="hold">
                                          <p:stCondLst>
                                            <p:cond delay="0"/>
                                          </p:stCondLst>
                                        </p:cTn>
                                        <p:tgtEl>
                                          <p:spTgt spid="2">
                                            <p:txEl>
                                              <p:pRg st="7" end="7"/>
                                            </p:txEl>
                                          </p:spTgt>
                                        </p:tgtEl>
                                        <p:attrNameLst>
                                          <p:attrName>style.visibility</p:attrName>
                                        </p:attrNameLst>
                                      </p:cBhvr>
                                      <p:to>
                                        <p:strVal val="visible"/>
                                      </p:to>
                                    </p:set>
                                    <p:animEffect transition="in" filter="wipe(down)">
                                      <p:cBhvr>
                                        <p:cTn id="28" dur="500"/>
                                        <p:tgtEl>
                                          <p:spTgt spid="2">
                                            <p:txEl>
                                              <p:pRg st="7" end="7"/>
                                            </p:txEl>
                                          </p:spTgt>
                                        </p:tgtEl>
                                      </p:cBhvr>
                                    </p:animEffect>
                                  </p:childTnLst>
                                </p:cTn>
                              </p:par>
                              <p:par>
                                <p:cTn id="29" presetID="22" presetClass="entr" presetSubtype="4" fill="hold" nodeType="withEffect">
                                  <p:stCondLst>
                                    <p:cond delay="0"/>
                                  </p:stCondLst>
                                  <p:childTnLst>
                                    <p:set>
                                      <p:cBhvr>
                                        <p:cTn id="30" dur="1" fill="hold">
                                          <p:stCondLst>
                                            <p:cond delay="0"/>
                                          </p:stCondLst>
                                        </p:cTn>
                                        <p:tgtEl>
                                          <p:spTgt spid="2">
                                            <p:txEl>
                                              <p:pRg st="8" end="8"/>
                                            </p:txEl>
                                          </p:spTgt>
                                        </p:tgtEl>
                                        <p:attrNameLst>
                                          <p:attrName>style.visibility</p:attrName>
                                        </p:attrNameLst>
                                      </p:cBhvr>
                                      <p:to>
                                        <p:strVal val="visible"/>
                                      </p:to>
                                    </p:set>
                                    <p:animEffect transition="in" filter="wipe(down)">
                                      <p:cBhvr>
                                        <p:cTn id="31" dur="500"/>
                                        <p:tgtEl>
                                          <p:spTgt spid="2">
                                            <p:txEl>
                                              <p:pRg st="8" end="8"/>
                                            </p:txEl>
                                          </p:spTgt>
                                        </p:tgtEl>
                                      </p:cBhvr>
                                    </p:animEffect>
                                  </p:childTnLst>
                                </p:cTn>
                              </p:par>
                              <p:par>
                                <p:cTn id="32" presetID="22" presetClass="entr" presetSubtype="4" fill="hold" nodeType="withEffect">
                                  <p:stCondLst>
                                    <p:cond delay="0"/>
                                  </p:stCondLst>
                                  <p:childTnLst>
                                    <p:set>
                                      <p:cBhvr>
                                        <p:cTn id="33" dur="1" fill="hold">
                                          <p:stCondLst>
                                            <p:cond delay="0"/>
                                          </p:stCondLst>
                                        </p:cTn>
                                        <p:tgtEl>
                                          <p:spTgt spid="2">
                                            <p:txEl>
                                              <p:pRg st="9" end="9"/>
                                            </p:txEl>
                                          </p:spTgt>
                                        </p:tgtEl>
                                        <p:attrNameLst>
                                          <p:attrName>style.visibility</p:attrName>
                                        </p:attrNameLst>
                                      </p:cBhvr>
                                      <p:to>
                                        <p:strVal val="visible"/>
                                      </p:to>
                                    </p:set>
                                    <p:animEffect transition="in" filter="wipe(down)">
                                      <p:cBhvr>
                                        <p:cTn id="34" dur="500"/>
                                        <p:tgtEl>
                                          <p:spTgt spid="2">
                                            <p:txEl>
                                              <p:pRg st="9" end="9"/>
                                            </p:txEl>
                                          </p:spTgt>
                                        </p:tgtEl>
                                      </p:cBhvr>
                                    </p:animEffect>
                                  </p:childTnLst>
                                </p:cTn>
                              </p:par>
                              <p:par>
                                <p:cTn id="35" presetID="22" presetClass="entr" presetSubtype="4" fill="hold" nodeType="withEffect">
                                  <p:stCondLst>
                                    <p:cond delay="0"/>
                                  </p:stCondLst>
                                  <p:childTnLst>
                                    <p:set>
                                      <p:cBhvr>
                                        <p:cTn id="36" dur="1" fill="hold">
                                          <p:stCondLst>
                                            <p:cond delay="0"/>
                                          </p:stCondLst>
                                        </p:cTn>
                                        <p:tgtEl>
                                          <p:spTgt spid="2">
                                            <p:txEl>
                                              <p:pRg st="10" end="10"/>
                                            </p:txEl>
                                          </p:spTgt>
                                        </p:tgtEl>
                                        <p:attrNameLst>
                                          <p:attrName>style.visibility</p:attrName>
                                        </p:attrNameLst>
                                      </p:cBhvr>
                                      <p:to>
                                        <p:strVal val="visible"/>
                                      </p:to>
                                    </p:set>
                                    <p:animEffect transition="in" filter="wipe(down)">
                                      <p:cBhvr>
                                        <p:cTn id="37" dur="500"/>
                                        <p:tgtEl>
                                          <p:spTgt spid="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7364338" y="6421433"/>
            <a:ext cx="1307602" cy="369332"/>
          </a:xfrm>
          <a:prstGeom prst="rect">
            <a:avLst/>
          </a:prstGeom>
        </p:spPr>
        <p:txBody>
          <a:bodyPr wrap="none">
            <a:spAutoFit/>
          </a:bodyPr>
          <a:lstStyle/>
          <a:p>
            <a:pPr algn="r"/>
            <a:r>
              <a:rPr lang="en-US" b="1" dirty="0" err="1" smtClean="0">
                <a:solidFill>
                  <a:schemeClr val="bg1"/>
                </a:solidFill>
                <a:latin typeface="Cambria" panose="02040503050406030204" pitchFamily="18" charset="0"/>
                <a:ea typeface="Cambria" panose="02040503050406030204" pitchFamily="18" charset="0"/>
              </a:rPr>
              <a:t>R.bharathi</a:t>
            </a:r>
            <a:endParaRPr lang="en-US" b="1" dirty="0">
              <a:solidFill>
                <a:schemeClr val="bg1"/>
              </a:solidFill>
              <a:latin typeface="Cambria" panose="02040503050406030204" pitchFamily="18" charset="0"/>
              <a:ea typeface="Cambria" panose="02040503050406030204" pitchFamily="18" charset="0"/>
            </a:endParaRPr>
          </a:p>
        </p:txBody>
      </p:sp>
      <p:sp>
        <p:nvSpPr>
          <p:cNvPr id="12" name="Rectangle 11"/>
          <p:cNvSpPr/>
          <p:nvPr/>
        </p:nvSpPr>
        <p:spPr>
          <a:xfrm>
            <a:off x="1900238" y="6400800"/>
            <a:ext cx="2886075" cy="369332"/>
          </a:xfrm>
          <a:prstGeom prst="rect">
            <a:avLst/>
          </a:prstGeom>
        </p:spPr>
        <p:txBody>
          <a:bodyPr wrap="square">
            <a:spAutoFit/>
          </a:bodyPr>
          <a:lstStyle/>
          <a:p>
            <a:r>
              <a:rPr lang="en-US" dirty="0" smtClean="0">
                <a:solidFill>
                  <a:schemeClr val="bg1"/>
                </a:solidFill>
                <a:latin typeface="Cambria" panose="02040503050406030204" pitchFamily="18" charset="0"/>
                <a:ea typeface="Cambria" panose="02040503050406030204" pitchFamily="18" charset="0"/>
              </a:rPr>
              <a:t>Basic science &amp; Humanities</a:t>
            </a:r>
            <a:endParaRPr lang="en-US" dirty="0">
              <a:solidFill>
                <a:schemeClr val="bg1"/>
              </a:solidFill>
            </a:endParaRPr>
          </a:p>
        </p:txBody>
      </p:sp>
      <p:sp>
        <p:nvSpPr>
          <p:cNvPr id="2" name="Rectangle 1"/>
          <p:cNvSpPr/>
          <p:nvPr/>
        </p:nvSpPr>
        <p:spPr>
          <a:xfrm>
            <a:off x="514350" y="1372671"/>
            <a:ext cx="11215688" cy="4832092"/>
          </a:xfrm>
          <a:prstGeom prst="rect">
            <a:avLst/>
          </a:prstGeom>
        </p:spPr>
        <p:txBody>
          <a:bodyPr wrap="square">
            <a:spAutoFit/>
          </a:bodyPr>
          <a:lstStyle/>
          <a:p>
            <a:r>
              <a:rPr lang="en-US" sz="2800" dirty="0" smtClean="0">
                <a:latin typeface="Times New Roman" panose="02020603050405020304" pitchFamily="18" charset="0"/>
                <a:cs typeface="Times New Roman" panose="02020603050405020304" pitchFamily="18" charset="0"/>
              </a:rPr>
              <a:t>Covering letter for  job application</a:t>
            </a:r>
          </a:p>
          <a:p>
            <a:r>
              <a:rPr lang="en-US" sz="2800" dirty="0" smtClean="0">
                <a:latin typeface="Times New Roman" panose="02020603050405020304" pitchFamily="18" charset="0"/>
                <a:cs typeface="Times New Roman" panose="02020603050405020304" pitchFamily="18" charset="0"/>
              </a:rPr>
              <a:t>Thank you/follow-up</a:t>
            </a:r>
          </a:p>
          <a:p>
            <a:r>
              <a:rPr lang="en-US" sz="2800" dirty="0" smtClean="0">
                <a:latin typeface="Times New Roman" panose="02020603050405020304" pitchFamily="18" charset="0"/>
                <a:cs typeface="Times New Roman" panose="02020603050405020304" pitchFamily="18" charset="0"/>
              </a:rPr>
              <a:t>Acceptance /rejection</a:t>
            </a:r>
          </a:p>
          <a:p>
            <a:r>
              <a:rPr lang="en-US" sz="2800" dirty="0" smtClean="0">
                <a:latin typeface="Times New Roman" panose="02020603050405020304" pitchFamily="18" charset="0"/>
                <a:cs typeface="Times New Roman" panose="02020603050405020304" pitchFamily="18" charset="0"/>
              </a:rPr>
              <a:t>Resignation</a:t>
            </a:r>
          </a:p>
          <a:p>
            <a:r>
              <a:rPr lang="en-US" sz="2800" dirty="0" smtClean="0">
                <a:latin typeface="Times New Roman" panose="02020603050405020304" pitchFamily="18" charset="0"/>
                <a:cs typeface="Times New Roman" panose="02020603050405020304" pitchFamily="18" charset="0"/>
              </a:rPr>
              <a:t>Persuasive </a:t>
            </a:r>
          </a:p>
          <a:p>
            <a:endParaRPr lang="en-US" sz="2800" dirty="0" smtClean="0">
              <a:latin typeface="Times New Roman" panose="02020603050405020304" pitchFamily="18" charset="0"/>
              <a:cs typeface="Times New Roman" panose="02020603050405020304" pitchFamily="18" charset="0"/>
            </a:endParaRPr>
          </a:p>
          <a:p>
            <a:r>
              <a:rPr lang="en-US" sz="2800" dirty="0" smtClean="0">
                <a:latin typeface="Times New Roman" panose="02020603050405020304" pitchFamily="18" charset="0"/>
                <a:cs typeface="Times New Roman" panose="02020603050405020304" pitchFamily="18" charset="0"/>
              </a:rPr>
              <a:t>Sales letter  should contain the following details</a:t>
            </a:r>
          </a:p>
          <a:p>
            <a:r>
              <a:rPr lang="en-US" sz="2800" dirty="0" smtClean="0">
                <a:latin typeface="Times New Roman" panose="02020603050405020304" pitchFamily="18" charset="0"/>
                <a:cs typeface="Times New Roman" panose="02020603050405020304" pitchFamily="18" charset="0"/>
              </a:rPr>
              <a:t>Appearance , working, price , mode of delivery, manufacturing, packaging and discount offers.</a:t>
            </a:r>
          </a:p>
          <a:p>
            <a:r>
              <a:rPr lang="en-US" sz="2800" dirty="0" smtClean="0">
                <a:latin typeface="Times New Roman" panose="02020603050405020304" pitchFamily="18" charset="0"/>
                <a:cs typeface="Times New Roman" panose="02020603050405020304" pitchFamily="18" charset="0"/>
              </a:rPr>
              <a:t>If it is service such as an organization offering consultancy, we must understand the following things</a:t>
            </a:r>
          </a:p>
        </p:txBody>
      </p:sp>
    </p:spTree>
    <p:extLst>
      <p:ext uri="{BB962C8B-B14F-4D97-AF65-F5344CB8AC3E}">
        <p14:creationId xmlns="" xmlns:p14="http://schemas.microsoft.com/office/powerpoint/2010/main" val="1753901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wipe(down)">
                                      <p:cBhvr>
                                        <p:cTn id="10" dur="500"/>
                                        <p:tgtEl>
                                          <p:spTgt spid="2">
                                            <p:txEl>
                                              <p:pRg st="1" end="1"/>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wipe(down)">
                                      <p:cBhvr>
                                        <p:cTn id="13" dur="500"/>
                                        <p:tgtEl>
                                          <p:spTgt spid="2">
                                            <p:txEl>
                                              <p:pRg st="2" end="2"/>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animEffect transition="in" filter="wipe(down)">
                                      <p:cBhvr>
                                        <p:cTn id="16" dur="500"/>
                                        <p:tgtEl>
                                          <p:spTgt spid="2">
                                            <p:txEl>
                                              <p:pRg st="3" end="3"/>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Effect transition="in" filter="wipe(down)">
                                      <p:cBhvr>
                                        <p:cTn id="19" dur="500"/>
                                        <p:tgtEl>
                                          <p:spTgt spid="2">
                                            <p:txEl>
                                              <p:pRg st="4" end="4"/>
                                            </p:txEl>
                                          </p:spTgt>
                                        </p:tgtEl>
                                      </p:cBhvr>
                                    </p:animEffect>
                                  </p:childTnLst>
                                </p:cTn>
                              </p:par>
                              <p:par>
                                <p:cTn id="20" presetID="22" presetClass="entr" presetSubtype="4" fill="hold" nodeType="withEffect">
                                  <p:stCondLst>
                                    <p:cond delay="0"/>
                                  </p:stCondLst>
                                  <p:childTnLst>
                                    <p:set>
                                      <p:cBhvr>
                                        <p:cTn id="21" dur="1" fill="hold">
                                          <p:stCondLst>
                                            <p:cond delay="0"/>
                                          </p:stCondLst>
                                        </p:cTn>
                                        <p:tgtEl>
                                          <p:spTgt spid="2">
                                            <p:txEl>
                                              <p:pRg st="6" end="6"/>
                                            </p:txEl>
                                          </p:spTgt>
                                        </p:tgtEl>
                                        <p:attrNameLst>
                                          <p:attrName>style.visibility</p:attrName>
                                        </p:attrNameLst>
                                      </p:cBhvr>
                                      <p:to>
                                        <p:strVal val="visible"/>
                                      </p:to>
                                    </p:set>
                                    <p:animEffect transition="in" filter="wipe(down)">
                                      <p:cBhvr>
                                        <p:cTn id="22" dur="500"/>
                                        <p:tgtEl>
                                          <p:spTgt spid="2">
                                            <p:txEl>
                                              <p:pRg st="6" end="6"/>
                                            </p:txEl>
                                          </p:spTgt>
                                        </p:tgtEl>
                                      </p:cBhvr>
                                    </p:animEffect>
                                  </p:childTnLst>
                                </p:cTn>
                              </p:par>
                              <p:par>
                                <p:cTn id="23" presetID="22" presetClass="entr" presetSubtype="4" fill="hold" nodeType="with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animEffect transition="in" filter="wipe(down)">
                                      <p:cBhvr>
                                        <p:cTn id="25" dur="500"/>
                                        <p:tgtEl>
                                          <p:spTgt spid="2">
                                            <p:txEl>
                                              <p:pRg st="7" end="7"/>
                                            </p:txEl>
                                          </p:spTgt>
                                        </p:tgtEl>
                                      </p:cBhvr>
                                    </p:animEffect>
                                  </p:childTnLst>
                                </p:cTn>
                              </p:par>
                              <p:par>
                                <p:cTn id="26" presetID="22" presetClass="entr" presetSubtype="4" fill="hold" nodeType="withEffect">
                                  <p:stCondLst>
                                    <p:cond delay="0"/>
                                  </p:stCondLst>
                                  <p:childTnLst>
                                    <p:set>
                                      <p:cBhvr>
                                        <p:cTn id="27" dur="1" fill="hold">
                                          <p:stCondLst>
                                            <p:cond delay="0"/>
                                          </p:stCondLst>
                                        </p:cTn>
                                        <p:tgtEl>
                                          <p:spTgt spid="2">
                                            <p:txEl>
                                              <p:pRg st="8" end="8"/>
                                            </p:txEl>
                                          </p:spTgt>
                                        </p:tgtEl>
                                        <p:attrNameLst>
                                          <p:attrName>style.visibility</p:attrName>
                                        </p:attrNameLst>
                                      </p:cBhvr>
                                      <p:to>
                                        <p:strVal val="visible"/>
                                      </p:to>
                                    </p:set>
                                    <p:animEffect transition="in" filter="wipe(down)">
                                      <p:cBhvr>
                                        <p:cTn id="28"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7349911" y="6421433"/>
            <a:ext cx="1322029" cy="369332"/>
          </a:xfrm>
          <a:prstGeom prst="rect">
            <a:avLst/>
          </a:prstGeom>
        </p:spPr>
        <p:txBody>
          <a:bodyPr wrap="none">
            <a:spAutoFit/>
          </a:bodyPr>
          <a:lstStyle/>
          <a:p>
            <a:pPr algn="r"/>
            <a:r>
              <a:rPr lang="en-US" b="1" dirty="0" err="1" smtClean="0">
                <a:solidFill>
                  <a:schemeClr val="bg1"/>
                </a:solidFill>
                <a:latin typeface="Cambria" panose="02040503050406030204" pitchFamily="18" charset="0"/>
                <a:ea typeface="Cambria" panose="02040503050406030204" pitchFamily="18" charset="0"/>
              </a:rPr>
              <a:t>R.Bharathi</a:t>
            </a:r>
            <a:endParaRPr lang="en-US" b="1" dirty="0">
              <a:solidFill>
                <a:schemeClr val="bg1"/>
              </a:solidFill>
              <a:latin typeface="Cambria" panose="02040503050406030204" pitchFamily="18" charset="0"/>
              <a:ea typeface="Cambria" panose="02040503050406030204" pitchFamily="18" charset="0"/>
            </a:endParaRPr>
          </a:p>
        </p:txBody>
      </p:sp>
      <p:sp>
        <p:nvSpPr>
          <p:cNvPr id="12" name="Rectangle 11"/>
          <p:cNvSpPr/>
          <p:nvPr/>
        </p:nvSpPr>
        <p:spPr>
          <a:xfrm>
            <a:off x="1914525" y="6400800"/>
            <a:ext cx="2928938" cy="369332"/>
          </a:xfrm>
          <a:prstGeom prst="rect">
            <a:avLst/>
          </a:prstGeom>
        </p:spPr>
        <p:txBody>
          <a:bodyPr wrap="square">
            <a:spAutoFit/>
          </a:bodyPr>
          <a:lstStyle/>
          <a:p>
            <a:r>
              <a:rPr lang="en-US" dirty="0" smtClean="0">
                <a:solidFill>
                  <a:schemeClr val="bg1"/>
                </a:solidFill>
                <a:latin typeface="Cambria" panose="02040503050406030204" pitchFamily="18" charset="0"/>
                <a:ea typeface="Cambria" panose="02040503050406030204" pitchFamily="18" charset="0"/>
              </a:rPr>
              <a:t>Basic science &amp; Humanities</a:t>
            </a:r>
            <a:endParaRPr lang="en-US" dirty="0">
              <a:solidFill>
                <a:schemeClr val="bg1"/>
              </a:solidFill>
            </a:endParaRPr>
          </a:p>
        </p:txBody>
      </p:sp>
      <p:sp>
        <p:nvSpPr>
          <p:cNvPr id="2" name="Rectangle 1"/>
          <p:cNvSpPr/>
          <p:nvPr/>
        </p:nvSpPr>
        <p:spPr>
          <a:xfrm>
            <a:off x="514350" y="1372671"/>
            <a:ext cx="11215688" cy="4832092"/>
          </a:xfrm>
          <a:prstGeom prst="rect">
            <a:avLst/>
          </a:prstGeom>
        </p:spPr>
        <p:txBody>
          <a:bodyPr wrap="square">
            <a:spAutoFit/>
          </a:bodyPr>
          <a:lstStyle/>
          <a:p>
            <a:r>
              <a:rPr lang="en-US" sz="2800" dirty="0" smtClean="0">
                <a:latin typeface="Times New Roman" panose="02020603050405020304" pitchFamily="18" charset="0"/>
                <a:cs typeface="Times New Roman" panose="02020603050405020304" pitchFamily="18" charset="0"/>
              </a:rPr>
              <a:t>People involved  </a:t>
            </a:r>
          </a:p>
          <a:p>
            <a:r>
              <a:rPr lang="en-US" sz="2800" dirty="0" smtClean="0">
                <a:latin typeface="Times New Roman" panose="02020603050405020304" pitchFamily="18" charset="0"/>
                <a:cs typeface="Times New Roman" panose="02020603050405020304" pitchFamily="18" charset="0"/>
              </a:rPr>
              <a:t>Details of jobs understanding</a:t>
            </a:r>
          </a:p>
          <a:p>
            <a:r>
              <a:rPr lang="en-US" sz="2800" dirty="0" smtClean="0">
                <a:latin typeface="Times New Roman" panose="02020603050405020304" pitchFamily="18" charset="0"/>
                <a:cs typeface="Times New Roman" panose="02020603050405020304" pitchFamily="18" charset="0"/>
              </a:rPr>
              <a:t>Duration </a:t>
            </a:r>
          </a:p>
          <a:p>
            <a:r>
              <a:rPr lang="en-US" sz="2800" dirty="0" smtClean="0">
                <a:latin typeface="Times New Roman" panose="02020603050405020304" pitchFamily="18" charset="0"/>
                <a:cs typeface="Times New Roman" panose="02020603050405020304" pitchFamily="18" charset="0"/>
              </a:rPr>
              <a:t>Changes</a:t>
            </a:r>
          </a:p>
          <a:p>
            <a:r>
              <a:rPr lang="en-US" sz="2800" dirty="0" smtClean="0">
                <a:latin typeface="Times New Roman" panose="02020603050405020304" pitchFamily="18" charset="0"/>
                <a:cs typeface="Times New Roman" panose="02020603050405020304" pitchFamily="18" charset="0"/>
              </a:rPr>
              <a:t>Instruction letters</a:t>
            </a:r>
          </a:p>
          <a:p>
            <a:r>
              <a:rPr lang="en-US" sz="2800" dirty="0" smtClean="0">
                <a:latin typeface="Times New Roman" panose="02020603050405020304" pitchFamily="18" charset="0"/>
                <a:cs typeface="Times New Roman" panose="02020603050405020304" pitchFamily="18" charset="0"/>
              </a:rPr>
              <a:t>Cover letters should include the following points</a:t>
            </a:r>
          </a:p>
          <a:p>
            <a:r>
              <a:rPr lang="en-US" sz="2800" dirty="0" smtClean="0">
                <a:latin typeface="Times New Roman" panose="02020603050405020304" pitchFamily="18" charset="0"/>
                <a:cs typeface="Times New Roman" panose="02020603050405020304" pitchFamily="18" charset="0"/>
              </a:rPr>
              <a:t>The purpose of the document</a:t>
            </a:r>
          </a:p>
          <a:p>
            <a:r>
              <a:rPr lang="en-US" sz="2800" dirty="0" smtClean="0">
                <a:latin typeface="Times New Roman" panose="02020603050405020304" pitchFamily="18" charset="0"/>
                <a:cs typeface="Times New Roman" panose="02020603050405020304" pitchFamily="18" charset="0"/>
              </a:rPr>
              <a:t>The highlights</a:t>
            </a:r>
          </a:p>
          <a:p>
            <a:r>
              <a:rPr lang="en-US" sz="2800" dirty="0" smtClean="0">
                <a:latin typeface="Times New Roman" panose="02020603050405020304" pitchFamily="18" charset="0"/>
                <a:cs typeface="Times New Roman" panose="02020603050405020304" pitchFamily="18" charset="0"/>
              </a:rPr>
              <a:t>The benefits drawn</a:t>
            </a:r>
          </a:p>
          <a:p>
            <a:r>
              <a:rPr lang="en-US" sz="2800" dirty="0" smtClean="0">
                <a:latin typeface="Times New Roman" panose="02020603050405020304" pitchFamily="18" charset="0"/>
                <a:cs typeface="Times New Roman" panose="02020603050405020304" pitchFamily="18" charset="0"/>
              </a:rPr>
              <a:t>The expected response</a:t>
            </a:r>
          </a:p>
          <a:p>
            <a:r>
              <a:rPr lang="en-US" sz="2800" dirty="0" smtClean="0">
                <a:latin typeface="Times New Roman" panose="02020603050405020304" pitchFamily="18" charset="0"/>
                <a:cs typeface="Times New Roman" panose="02020603050405020304" pitchFamily="18" charset="0"/>
              </a:rPr>
              <a:t>A courtesy close</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136520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wipe(down)">
                                      <p:cBhvr>
                                        <p:cTn id="10" dur="500"/>
                                        <p:tgtEl>
                                          <p:spTgt spid="2">
                                            <p:txEl>
                                              <p:pRg st="1" end="1"/>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wipe(down)">
                                      <p:cBhvr>
                                        <p:cTn id="13" dur="500"/>
                                        <p:tgtEl>
                                          <p:spTgt spid="2">
                                            <p:txEl>
                                              <p:pRg st="2" end="2"/>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animEffect transition="in" filter="wipe(down)">
                                      <p:cBhvr>
                                        <p:cTn id="16" dur="500"/>
                                        <p:tgtEl>
                                          <p:spTgt spid="2">
                                            <p:txEl>
                                              <p:pRg st="3" end="3"/>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Effect transition="in" filter="wipe(down)">
                                      <p:cBhvr>
                                        <p:cTn id="19" dur="500"/>
                                        <p:tgtEl>
                                          <p:spTgt spid="2">
                                            <p:txEl>
                                              <p:pRg st="4" end="4"/>
                                            </p:txEl>
                                          </p:spTgt>
                                        </p:tgtEl>
                                      </p:cBhvr>
                                    </p:animEffect>
                                  </p:childTnLst>
                                </p:cTn>
                              </p:par>
                              <p:par>
                                <p:cTn id="20" presetID="22" presetClass="entr" presetSubtype="4" fill="hold" nodeType="with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wipe(down)">
                                      <p:cBhvr>
                                        <p:cTn id="22" dur="500"/>
                                        <p:tgtEl>
                                          <p:spTgt spid="2">
                                            <p:txEl>
                                              <p:pRg st="5" end="5"/>
                                            </p:txEl>
                                          </p:spTgt>
                                        </p:tgtEl>
                                      </p:cBhvr>
                                    </p:animEffect>
                                  </p:childTnLst>
                                </p:cTn>
                              </p:par>
                              <p:par>
                                <p:cTn id="23" presetID="22" presetClass="entr" presetSubtype="4" fill="hold" nodeType="with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animEffect transition="in" filter="wipe(down)">
                                      <p:cBhvr>
                                        <p:cTn id="25" dur="500"/>
                                        <p:tgtEl>
                                          <p:spTgt spid="2">
                                            <p:txEl>
                                              <p:pRg st="6" end="6"/>
                                            </p:txEl>
                                          </p:spTgt>
                                        </p:tgtEl>
                                      </p:cBhvr>
                                    </p:animEffect>
                                  </p:childTnLst>
                                </p:cTn>
                              </p:par>
                              <p:par>
                                <p:cTn id="26" presetID="22" presetClass="entr" presetSubtype="4" fill="hold" nodeType="withEffect">
                                  <p:stCondLst>
                                    <p:cond delay="0"/>
                                  </p:stCondLst>
                                  <p:childTnLst>
                                    <p:set>
                                      <p:cBhvr>
                                        <p:cTn id="27" dur="1" fill="hold">
                                          <p:stCondLst>
                                            <p:cond delay="0"/>
                                          </p:stCondLst>
                                        </p:cTn>
                                        <p:tgtEl>
                                          <p:spTgt spid="2">
                                            <p:txEl>
                                              <p:pRg st="7" end="7"/>
                                            </p:txEl>
                                          </p:spTgt>
                                        </p:tgtEl>
                                        <p:attrNameLst>
                                          <p:attrName>style.visibility</p:attrName>
                                        </p:attrNameLst>
                                      </p:cBhvr>
                                      <p:to>
                                        <p:strVal val="visible"/>
                                      </p:to>
                                    </p:set>
                                    <p:animEffect transition="in" filter="wipe(down)">
                                      <p:cBhvr>
                                        <p:cTn id="28" dur="500"/>
                                        <p:tgtEl>
                                          <p:spTgt spid="2">
                                            <p:txEl>
                                              <p:pRg st="7" end="7"/>
                                            </p:txEl>
                                          </p:spTgt>
                                        </p:tgtEl>
                                      </p:cBhvr>
                                    </p:animEffect>
                                  </p:childTnLst>
                                </p:cTn>
                              </p:par>
                              <p:par>
                                <p:cTn id="29" presetID="22" presetClass="entr" presetSubtype="4" fill="hold" nodeType="withEffect">
                                  <p:stCondLst>
                                    <p:cond delay="0"/>
                                  </p:stCondLst>
                                  <p:childTnLst>
                                    <p:set>
                                      <p:cBhvr>
                                        <p:cTn id="30" dur="1" fill="hold">
                                          <p:stCondLst>
                                            <p:cond delay="0"/>
                                          </p:stCondLst>
                                        </p:cTn>
                                        <p:tgtEl>
                                          <p:spTgt spid="2">
                                            <p:txEl>
                                              <p:pRg st="8" end="8"/>
                                            </p:txEl>
                                          </p:spTgt>
                                        </p:tgtEl>
                                        <p:attrNameLst>
                                          <p:attrName>style.visibility</p:attrName>
                                        </p:attrNameLst>
                                      </p:cBhvr>
                                      <p:to>
                                        <p:strVal val="visible"/>
                                      </p:to>
                                    </p:set>
                                    <p:animEffect transition="in" filter="wipe(down)">
                                      <p:cBhvr>
                                        <p:cTn id="31" dur="500"/>
                                        <p:tgtEl>
                                          <p:spTgt spid="2">
                                            <p:txEl>
                                              <p:pRg st="8" end="8"/>
                                            </p:txEl>
                                          </p:spTgt>
                                        </p:tgtEl>
                                      </p:cBhvr>
                                    </p:animEffect>
                                  </p:childTnLst>
                                </p:cTn>
                              </p:par>
                              <p:par>
                                <p:cTn id="32" presetID="22" presetClass="entr" presetSubtype="4" fill="hold" nodeType="withEffect">
                                  <p:stCondLst>
                                    <p:cond delay="0"/>
                                  </p:stCondLst>
                                  <p:childTnLst>
                                    <p:set>
                                      <p:cBhvr>
                                        <p:cTn id="33" dur="1" fill="hold">
                                          <p:stCondLst>
                                            <p:cond delay="0"/>
                                          </p:stCondLst>
                                        </p:cTn>
                                        <p:tgtEl>
                                          <p:spTgt spid="2">
                                            <p:txEl>
                                              <p:pRg st="9" end="9"/>
                                            </p:txEl>
                                          </p:spTgt>
                                        </p:tgtEl>
                                        <p:attrNameLst>
                                          <p:attrName>style.visibility</p:attrName>
                                        </p:attrNameLst>
                                      </p:cBhvr>
                                      <p:to>
                                        <p:strVal val="visible"/>
                                      </p:to>
                                    </p:set>
                                    <p:animEffect transition="in" filter="wipe(down)">
                                      <p:cBhvr>
                                        <p:cTn id="34" dur="500"/>
                                        <p:tgtEl>
                                          <p:spTgt spid="2">
                                            <p:txEl>
                                              <p:pRg st="9" end="9"/>
                                            </p:txEl>
                                          </p:spTgt>
                                        </p:tgtEl>
                                      </p:cBhvr>
                                    </p:animEffect>
                                  </p:childTnLst>
                                </p:cTn>
                              </p:par>
                              <p:par>
                                <p:cTn id="35" presetID="22" presetClass="entr" presetSubtype="4" fill="hold" nodeType="withEffect">
                                  <p:stCondLst>
                                    <p:cond delay="0"/>
                                  </p:stCondLst>
                                  <p:childTnLst>
                                    <p:set>
                                      <p:cBhvr>
                                        <p:cTn id="36" dur="1" fill="hold">
                                          <p:stCondLst>
                                            <p:cond delay="0"/>
                                          </p:stCondLst>
                                        </p:cTn>
                                        <p:tgtEl>
                                          <p:spTgt spid="2">
                                            <p:txEl>
                                              <p:pRg st="10" end="10"/>
                                            </p:txEl>
                                          </p:spTgt>
                                        </p:tgtEl>
                                        <p:attrNameLst>
                                          <p:attrName>style.visibility</p:attrName>
                                        </p:attrNameLst>
                                      </p:cBhvr>
                                      <p:to>
                                        <p:strVal val="visible"/>
                                      </p:to>
                                    </p:set>
                                    <p:animEffect transition="in" filter="wipe(down)">
                                      <p:cBhvr>
                                        <p:cTn id="37" dur="500"/>
                                        <p:tgtEl>
                                          <p:spTgt spid="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26487" y="1000125"/>
            <a:ext cx="11632151" cy="5539978"/>
          </a:xfrm>
          <a:prstGeom prst="rect">
            <a:avLst/>
          </a:prstGeom>
        </p:spPr>
        <p:txBody>
          <a:bodyPr wrap="square">
            <a:spAutoFit/>
          </a:bodyPr>
          <a:lstStyle/>
          <a:p>
            <a:r>
              <a:rPr lang="en-US" sz="2800" dirty="0" smtClean="0">
                <a:latin typeface="Times New Roman" panose="02020603050405020304" pitchFamily="18" charset="0"/>
                <a:cs typeface="Times New Roman" panose="02020603050405020304" pitchFamily="18" charset="0"/>
              </a:rPr>
              <a:t>Academic and Business cover letter</a:t>
            </a:r>
          </a:p>
          <a:p>
            <a:r>
              <a:rPr lang="en-US" sz="2800" dirty="0" smtClean="0">
                <a:latin typeface="Times New Roman" panose="02020603050405020304" pitchFamily="18" charset="0"/>
                <a:cs typeface="Times New Roman" panose="02020603050405020304" pitchFamily="18" charset="0"/>
              </a:rPr>
              <a:t>It should include the following points</a:t>
            </a:r>
          </a:p>
          <a:p>
            <a:r>
              <a:rPr lang="en-US" sz="2800" dirty="0" smtClean="0">
                <a:latin typeface="Times New Roman" panose="02020603050405020304" pitchFamily="18" charset="0"/>
                <a:cs typeface="Times New Roman" panose="02020603050405020304" pitchFamily="18" charset="0"/>
              </a:rPr>
              <a:t>.Give complete information</a:t>
            </a:r>
          </a:p>
          <a:p>
            <a:r>
              <a:rPr lang="en-US" sz="2800" dirty="0" smtClean="0">
                <a:latin typeface="Times New Roman" panose="02020603050405020304" pitchFamily="18" charset="0"/>
                <a:cs typeface="Times New Roman" panose="02020603050405020304" pitchFamily="18" charset="0"/>
              </a:rPr>
              <a:t>.Be precise</a:t>
            </a:r>
          </a:p>
          <a:p>
            <a:r>
              <a:rPr lang="en-US" sz="2800" dirty="0" smtClean="0">
                <a:latin typeface="Times New Roman" panose="02020603050405020304" pitchFamily="18" charset="0"/>
                <a:cs typeface="Times New Roman" panose="02020603050405020304" pitchFamily="18" charset="0"/>
              </a:rPr>
              <a:t>.Be polite</a:t>
            </a:r>
          </a:p>
          <a:p>
            <a:endParaRPr lang="en-US" sz="2800" dirty="0">
              <a:latin typeface="Times New Roman" panose="02020603050405020304" pitchFamily="18" charset="0"/>
              <a:cs typeface="Times New Roman" panose="02020603050405020304" pitchFamily="18" charset="0"/>
            </a:endParaRPr>
          </a:p>
          <a:p>
            <a:r>
              <a:rPr lang="en-US" sz="2800" dirty="0" smtClean="0">
                <a:solidFill>
                  <a:schemeClr val="accent2"/>
                </a:solidFill>
                <a:latin typeface="Times New Roman" panose="02020603050405020304" pitchFamily="18" charset="0"/>
                <a:cs typeface="Times New Roman" panose="02020603050405020304" pitchFamily="18" charset="0"/>
              </a:rPr>
              <a:t>Memos  </a:t>
            </a:r>
          </a:p>
          <a:p>
            <a:r>
              <a:rPr lang="en-US" sz="2800" dirty="0" smtClean="0">
                <a:latin typeface="Times New Roman" panose="02020603050405020304" pitchFamily="18" charset="0"/>
                <a:cs typeface="Times New Roman" panose="02020603050405020304" pitchFamily="18" charset="0"/>
              </a:rPr>
              <a:t>Classification and Purpose</a:t>
            </a:r>
          </a:p>
          <a:p>
            <a:r>
              <a:rPr lang="en-US" sz="2800" dirty="0" smtClean="0">
                <a:latin typeface="Times New Roman" panose="02020603050405020304" pitchFamily="18" charset="0"/>
                <a:cs typeface="Times New Roman" panose="02020603050405020304" pitchFamily="18" charset="0"/>
              </a:rPr>
              <a:t>Depending on the purpose, memos can be classified  into three major categories </a:t>
            </a:r>
          </a:p>
          <a:p>
            <a:r>
              <a:rPr lang="en-US" sz="2800" dirty="0" smtClean="0">
                <a:latin typeface="Times New Roman" panose="02020603050405020304" pitchFamily="18" charset="0"/>
                <a:cs typeface="Times New Roman" panose="02020603050405020304" pitchFamily="18" charset="0"/>
              </a:rPr>
              <a:t>.Documentary memos</a:t>
            </a:r>
          </a:p>
          <a:p>
            <a:r>
              <a:rPr lang="en-US" sz="2800" dirty="0" smtClean="0">
                <a:latin typeface="Times New Roman" panose="02020603050405020304" pitchFamily="18" charset="0"/>
                <a:cs typeface="Times New Roman" panose="02020603050405020304" pitchFamily="18" charset="0"/>
              </a:rPr>
              <a:t>.Congratulatory memos</a:t>
            </a:r>
          </a:p>
          <a:p>
            <a:r>
              <a:rPr lang="en-US" sz="2800" dirty="0" smtClean="0">
                <a:latin typeface="Times New Roman" panose="02020603050405020304" pitchFamily="18" charset="0"/>
                <a:cs typeface="Times New Roman" panose="02020603050405020304" pitchFamily="18" charset="0"/>
              </a:rPr>
              <a:t>.Disciplinary</a:t>
            </a:r>
          </a:p>
          <a:p>
            <a:endParaRPr lang="en-US"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down)">
                                      <p:cBhvr>
                                        <p:cTn id="10" dur="500"/>
                                        <p:tgtEl>
                                          <p:spTgt spid="3">
                                            <p:txEl>
                                              <p:pRg st="1" end="1"/>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down)">
                                      <p:cBhvr>
                                        <p:cTn id="13" dur="500"/>
                                        <p:tgtEl>
                                          <p:spTgt spid="3">
                                            <p:txEl>
                                              <p:pRg st="2" end="2"/>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down)">
                                      <p:cBhvr>
                                        <p:cTn id="16" dur="500"/>
                                        <p:tgtEl>
                                          <p:spTgt spid="3">
                                            <p:txEl>
                                              <p:pRg st="3" end="3"/>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down)">
                                      <p:cBhvr>
                                        <p:cTn id="19" dur="500"/>
                                        <p:tgtEl>
                                          <p:spTgt spid="3">
                                            <p:txEl>
                                              <p:pRg st="4" end="4"/>
                                            </p:txEl>
                                          </p:spTgt>
                                        </p:tgtEl>
                                      </p:cBhvr>
                                    </p:animEffect>
                                  </p:childTnLst>
                                </p:cTn>
                              </p:par>
                              <p:par>
                                <p:cTn id="20" presetID="22" presetClass="entr" presetSubtype="4" fill="hold" nodeType="with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wipe(down)">
                                      <p:cBhvr>
                                        <p:cTn id="22" dur="500"/>
                                        <p:tgtEl>
                                          <p:spTgt spid="3">
                                            <p:txEl>
                                              <p:pRg st="6" end="6"/>
                                            </p:txEl>
                                          </p:spTgt>
                                        </p:tgtEl>
                                      </p:cBhvr>
                                    </p:animEffect>
                                  </p:childTnLst>
                                </p:cTn>
                              </p:par>
                              <p:par>
                                <p:cTn id="23" presetID="22" presetClass="entr" presetSubtype="4" fill="hold"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animEffect transition="in" filter="wipe(down)">
                                      <p:cBhvr>
                                        <p:cTn id="25" dur="500"/>
                                        <p:tgtEl>
                                          <p:spTgt spid="3">
                                            <p:txEl>
                                              <p:pRg st="7" end="7"/>
                                            </p:txEl>
                                          </p:spTgt>
                                        </p:tgtEl>
                                      </p:cBhvr>
                                    </p:animEffect>
                                  </p:childTnLst>
                                </p:cTn>
                              </p:par>
                              <p:par>
                                <p:cTn id="26" presetID="22" presetClass="entr" presetSubtype="4" fill="hold" nodeType="withEffect">
                                  <p:stCondLst>
                                    <p:cond delay="0"/>
                                  </p:stCondLst>
                                  <p:childTnLst>
                                    <p:set>
                                      <p:cBhvr>
                                        <p:cTn id="27" dur="1" fill="hold">
                                          <p:stCondLst>
                                            <p:cond delay="0"/>
                                          </p:stCondLst>
                                        </p:cTn>
                                        <p:tgtEl>
                                          <p:spTgt spid="3">
                                            <p:txEl>
                                              <p:pRg st="8" end="8"/>
                                            </p:txEl>
                                          </p:spTgt>
                                        </p:tgtEl>
                                        <p:attrNameLst>
                                          <p:attrName>style.visibility</p:attrName>
                                        </p:attrNameLst>
                                      </p:cBhvr>
                                      <p:to>
                                        <p:strVal val="visible"/>
                                      </p:to>
                                    </p:set>
                                    <p:animEffect transition="in" filter="wipe(down)">
                                      <p:cBhvr>
                                        <p:cTn id="28" dur="500"/>
                                        <p:tgtEl>
                                          <p:spTgt spid="3">
                                            <p:txEl>
                                              <p:pRg st="8" end="8"/>
                                            </p:txEl>
                                          </p:spTgt>
                                        </p:tgtEl>
                                      </p:cBhvr>
                                    </p:animEffect>
                                  </p:childTnLst>
                                </p:cTn>
                              </p:par>
                              <p:par>
                                <p:cTn id="29" presetID="22" presetClass="entr" presetSubtype="4" fill="hold" nodeType="with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animEffect transition="in" filter="wipe(down)">
                                      <p:cBhvr>
                                        <p:cTn id="31" dur="500"/>
                                        <p:tgtEl>
                                          <p:spTgt spid="3">
                                            <p:txEl>
                                              <p:pRg st="9" end="9"/>
                                            </p:txEl>
                                          </p:spTgt>
                                        </p:tgtEl>
                                      </p:cBhvr>
                                    </p:animEffect>
                                  </p:childTnLst>
                                </p:cTn>
                              </p:par>
                              <p:par>
                                <p:cTn id="32" presetID="22" presetClass="entr" presetSubtype="4" fill="hold" nodeType="withEffect">
                                  <p:stCondLst>
                                    <p:cond delay="0"/>
                                  </p:stCondLst>
                                  <p:childTnLst>
                                    <p:set>
                                      <p:cBhvr>
                                        <p:cTn id="33" dur="1" fill="hold">
                                          <p:stCondLst>
                                            <p:cond delay="0"/>
                                          </p:stCondLst>
                                        </p:cTn>
                                        <p:tgtEl>
                                          <p:spTgt spid="3">
                                            <p:txEl>
                                              <p:pRg st="10" end="10"/>
                                            </p:txEl>
                                          </p:spTgt>
                                        </p:tgtEl>
                                        <p:attrNameLst>
                                          <p:attrName>style.visibility</p:attrName>
                                        </p:attrNameLst>
                                      </p:cBhvr>
                                      <p:to>
                                        <p:strVal val="visible"/>
                                      </p:to>
                                    </p:set>
                                    <p:animEffect transition="in" filter="wipe(down)">
                                      <p:cBhvr>
                                        <p:cTn id="34" dur="500"/>
                                        <p:tgtEl>
                                          <p:spTgt spid="3">
                                            <p:txEl>
                                              <p:pRg st="10" end="10"/>
                                            </p:txEl>
                                          </p:spTgt>
                                        </p:tgtEl>
                                      </p:cBhvr>
                                    </p:animEffect>
                                  </p:childTnLst>
                                </p:cTn>
                              </p:par>
                              <p:par>
                                <p:cTn id="35" presetID="22" presetClass="entr" presetSubtype="4" fill="hold" nodeType="withEffect">
                                  <p:stCondLst>
                                    <p:cond delay="0"/>
                                  </p:stCondLst>
                                  <p:childTnLst>
                                    <p:set>
                                      <p:cBhvr>
                                        <p:cTn id="36" dur="1" fill="hold">
                                          <p:stCondLst>
                                            <p:cond delay="0"/>
                                          </p:stCondLst>
                                        </p:cTn>
                                        <p:tgtEl>
                                          <p:spTgt spid="3">
                                            <p:txEl>
                                              <p:pRg st="11" end="11"/>
                                            </p:txEl>
                                          </p:spTgt>
                                        </p:tgtEl>
                                        <p:attrNameLst>
                                          <p:attrName>style.visibility</p:attrName>
                                        </p:attrNameLst>
                                      </p:cBhvr>
                                      <p:to>
                                        <p:strVal val="visible"/>
                                      </p:to>
                                    </p:set>
                                    <p:animEffect transition="in" filter="wipe(down)">
                                      <p:cBhvr>
                                        <p:cTn id="37"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42913" y="1257300"/>
            <a:ext cx="11372850" cy="4832092"/>
          </a:xfrm>
          <a:prstGeom prst="rect">
            <a:avLst/>
          </a:prstGeom>
        </p:spPr>
        <p:txBody>
          <a:bodyPr wrap="square">
            <a:spAutoFit/>
          </a:bodyPr>
          <a:lstStyle/>
          <a:p>
            <a:r>
              <a:rPr lang="en-US" sz="2800" dirty="0" smtClean="0">
                <a:latin typeface="Times New Roman" panose="02020603050405020304" pitchFamily="18" charset="0"/>
                <a:cs typeface="Times New Roman" panose="02020603050405020304" pitchFamily="18" charset="0"/>
              </a:rPr>
              <a:t>Opening </a:t>
            </a:r>
          </a:p>
          <a:p>
            <a:r>
              <a:rPr lang="en-US" sz="2800" dirty="0" smtClean="0">
                <a:latin typeface="Times New Roman" panose="02020603050405020304" pitchFamily="18" charset="0"/>
                <a:cs typeface="Times New Roman" panose="02020603050405020304" pitchFamily="18" charset="0"/>
              </a:rPr>
              <a:t>Discussion </a:t>
            </a:r>
          </a:p>
          <a:p>
            <a:r>
              <a:rPr lang="en-US" sz="2800" dirty="0" smtClean="0">
                <a:latin typeface="Times New Roman" panose="02020603050405020304" pitchFamily="18" charset="0"/>
                <a:cs typeface="Times New Roman" panose="02020603050405020304" pitchFamily="18" charset="0"/>
              </a:rPr>
              <a:t>Closing</a:t>
            </a:r>
          </a:p>
          <a:p>
            <a:r>
              <a:rPr lang="en-US" sz="2800" dirty="0" smtClean="0">
                <a:latin typeface="Times New Roman" panose="02020603050405020304" pitchFamily="18" charset="0"/>
                <a:cs typeface="Times New Roman" panose="02020603050405020304" pitchFamily="18" charset="0"/>
              </a:rPr>
              <a:t>Necessary attachment</a:t>
            </a:r>
          </a:p>
          <a:p>
            <a:r>
              <a:rPr lang="en-US" sz="2800" dirty="0" smtClean="0">
                <a:latin typeface="Times New Roman" panose="02020603050405020304" pitchFamily="18" charset="0"/>
                <a:cs typeface="Times New Roman" panose="02020603050405020304" pitchFamily="18" charset="0"/>
              </a:rPr>
              <a:t>Distribution</a:t>
            </a:r>
          </a:p>
          <a:p>
            <a:r>
              <a:rPr lang="en-US" sz="2800" dirty="0" smtClean="0">
                <a:latin typeface="Times New Roman" panose="02020603050405020304" pitchFamily="18" charset="0"/>
                <a:cs typeface="Times New Roman" panose="02020603050405020304" pitchFamily="18" charset="0"/>
              </a:rPr>
              <a:t>Style </a:t>
            </a:r>
          </a:p>
          <a:p>
            <a:endParaRPr lang="en-US" sz="2800" dirty="0">
              <a:latin typeface="Times New Roman" panose="02020603050405020304" pitchFamily="18" charset="0"/>
              <a:cs typeface="Times New Roman" panose="02020603050405020304" pitchFamily="18" charset="0"/>
            </a:endParaRPr>
          </a:p>
          <a:p>
            <a:r>
              <a:rPr lang="en-US" sz="2800" dirty="0" smtClean="0">
                <a:solidFill>
                  <a:schemeClr val="accent2"/>
                </a:solidFill>
                <a:latin typeface="Times New Roman" panose="02020603050405020304" pitchFamily="18" charset="0"/>
                <a:cs typeface="Times New Roman" panose="02020603050405020304" pitchFamily="18" charset="0"/>
              </a:rPr>
              <a:t>Emails </a:t>
            </a:r>
          </a:p>
          <a:p>
            <a:r>
              <a:rPr lang="en-US" sz="2800" dirty="0" smtClean="0">
                <a:solidFill>
                  <a:schemeClr val="accent2"/>
                </a:solidFill>
                <a:latin typeface="Times New Roman" panose="02020603050405020304" pitchFamily="18" charset="0"/>
                <a:cs typeface="Times New Roman" panose="02020603050405020304" pitchFamily="18" charset="0"/>
              </a:rPr>
              <a:t>Advantages and Limitations</a:t>
            </a:r>
          </a:p>
          <a:p>
            <a:r>
              <a:rPr lang="en-US" sz="2800" dirty="0" smtClean="0">
                <a:latin typeface="Times New Roman" panose="02020603050405020304" pitchFamily="18" charset="0"/>
                <a:cs typeface="Times New Roman" panose="02020603050405020304" pitchFamily="18" charset="0"/>
              </a:rPr>
              <a:t>Style, structure , and content</a:t>
            </a:r>
          </a:p>
          <a:p>
            <a:r>
              <a:rPr lang="en-US" sz="2800" dirty="0" smtClean="0">
                <a:latin typeface="Times New Roman" panose="02020603050405020304" pitchFamily="18" charset="0"/>
                <a:cs typeface="Times New Roman" panose="02020603050405020304" pitchFamily="18" charset="0"/>
              </a:rPr>
              <a:t>Emoticons and </a:t>
            </a:r>
            <a:r>
              <a:rPr lang="en-US" sz="2800" dirty="0" err="1" smtClean="0">
                <a:latin typeface="Times New Roman" panose="02020603050405020304" pitchFamily="18" charset="0"/>
                <a:cs typeface="Times New Roman" panose="02020603050405020304" pitchFamily="18" charset="0"/>
              </a:rPr>
              <a:t>acroynms</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90438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wipe(down)">
                                      <p:cBhvr>
                                        <p:cTn id="10" dur="500"/>
                                        <p:tgtEl>
                                          <p:spTgt spid="2">
                                            <p:txEl>
                                              <p:pRg st="1" end="1"/>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wipe(down)">
                                      <p:cBhvr>
                                        <p:cTn id="13" dur="500"/>
                                        <p:tgtEl>
                                          <p:spTgt spid="2">
                                            <p:txEl>
                                              <p:pRg st="2" end="2"/>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animEffect transition="in" filter="wipe(down)">
                                      <p:cBhvr>
                                        <p:cTn id="16" dur="500"/>
                                        <p:tgtEl>
                                          <p:spTgt spid="2">
                                            <p:txEl>
                                              <p:pRg st="3" end="3"/>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Effect transition="in" filter="wipe(down)">
                                      <p:cBhvr>
                                        <p:cTn id="19" dur="500"/>
                                        <p:tgtEl>
                                          <p:spTgt spid="2">
                                            <p:txEl>
                                              <p:pRg st="4" end="4"/>
                                            </p:txEl>
                                          </p:spTgt>
                                        </p:tgtEl>
                                      </p:cBhvr>
                                    </p:animEffect>
                                  </p:childTnLst>
                                </p:cTn>
                              </p:par>
                              <p:par>
                                <p:cTn id="20" presetID="22" presetClass="entr" presetSubtype="4" fill="hold" nodeType="with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wipe(down)">
                                      <p:cBhvr>
                                        <p:cTn id="22" dur="500"/>
                                        <p:tgtEl>
                                          <p:spTgt spid="2">
                                            <p:txEl>
                                              <p:pRg st="5" end="5"/>
                                            </p:txEl>
                                          </p:spTgt>
                                        </p:tgtEl>
                                      </p:cBhvr>
                                    </p:animEffect>
                                  </p:childTnLst>
                                </p:cTn>
                              </p:par>
                              <p:par>
                                <p:cTn id="23" presetID="22" presetClass="entr" presetSubtype="4" fill="hold" nodeType="with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animEffect transition="in" filter="wipe(down)">
                                      <p:cBhvr>
                                        <p:cTn id="25" dur="500"/>
                                        <p:tgtEl>
                                          <p:spTgt spid="2">
                                            <p:txEl>
                                              <p:pRg st="7" end="7"/>
                                            </p:txEl>
                                          </p:spTgt>
                                        </p:tgtEl>
                                      </p:cBhvr>
                                    </p:animEffect>
                                  </p:childTnLst>
                                </p:cTn>
                              </p:par>
                              <p:par>
                                <p:cTn id="26" presetID="22" presetClass="entr" presetSubtype="4" fill="hold" nodeType="withEffect">
                                  <p:stCondLst>
                                    <p:cond delay="0"/>
                                  </p:stCondLst>
                                  <p:childTnLst>
                                    <p:set>
                                      <p:cBhvr>
                                        <p:cTn id="27" dur="1" fill="hold">
                                          <p:stCondLst>
                                            <p:cond delay="0"/>
                                          </p:stCondLst>
                                        </p:cTn>
                                        <p:tgtEl>
                                          <p:spTgt spid="2">
                                            <p:txEl>
                                              <p:pRg st="8" end="8"/>
                                            </p:txEl>
                                          </p:spTgt>
                                        </p:tgtEl>
                                        <p:attrNameLst>
                                          <p:attrName>style.visibility</p:attrName>
                                        </p:attrNameLst>
                                      </p:cBhvr>
                                      <p:to>
                                        <p:strVal val="visible"/>
                                      </p:to>
                                    </p:set>
                                    <p:animEffect transition="in" filter="wipe(down)">
                                      <p:cBhvr>
                                        <p:cTn id="28" dur="500"/>
                                        <p:tgtEl>
                                          <p:spTgt spid="2">
                                            <p:txEl>
                                              <p:pRg st="8" end="8"/>
                                            </p:txEl>
                                          </p:spTgt>
                                        </p:tgtEl>
                                      </p:cBhvr>
                                    </p:animEffect>
                                  </p:childTnLst>
                                </p:cTn>
                              </p:par>
                              <p:par>
                                <p:cTn id="29" presetID="22" presetClass="entr" presetSubtype="4" fill="hold" nodeType="withEffect">
                                  <p:stCondLst>
                                    <p:cond delay="0"/>
                                  </p:stCondLst>
                                  <p:childTnLst>
                                    <p:set>
                                      <p:cBhvr>
                                        <p:cTn id="30" dur="1" fill="hold">
                                          <p:stCondLst>
                                            <p:cond delay="0"/>
                                          </p:stCondLst>
                                        </p:cTn>
                                        <p:tgtEl>
                                          <p:spTgt spid="2">
                                            <p:txEl>
                                              <p:pRg st="9" end="9"/>
                                            </p:txEl>
                                          </p:spTgt>
                                        </p:tgtEl>
                                        <p:attrNameLst>
                                          <p:attrName>style.visibility</p:attrName>
                                        </p:attrNameLst>
                                      </p:cBhvr>
                                      <p:to>
                                        <p:strVal val="visible"/>
                                      </p:to>
                                    </p:set>
                                    <p:animEffect transition="in" filter="wipe(down)">
                                      <p:cBhvr>
                                        <p:cTn id="31" dur="500"/>
                                        <p:tgtEl>
                                          <p:spTgt spid="2">
                                            <p:txEl>
                                              <p:pRg st="9" end="9"/>
                                            </p:txEl>
                                          </p:spTgt>
                                        </p:tgtEl>
                                      </p:cBhvr>
                                    </p:animEffect>
                                  </p:childTnLst>
                                </p:cTn>
                              </p:par>
                              <p:par>
                                <p:cTn id="32" presetID="22" presetClass="entr" presetSubtype="4" fill="hold" nodeType="withEffect">
                                  <p:stCondLst>
                                    <p:cond delay="0"/>
                                  </p:stCondLst>
                                  <p:childTnLst>
                                    <p:set>
                                      <p:cBhvr>
                                        <p:cTn id="33" dur="1" fill="hold">
                                          <p:stCondLst>
                                            <p:cond delay="0"/>
                                          </p:stCondLst>
                                        </p:cTn>
                                        <p:tgtEl>
                                          <p:spTgt spid="2">
                                            <p:txEl>
                                              <p:pRg st="10" end="10"/>
                                            </p:txEl>
                                          </p:spTgt>
                                        </p:tgtEl>
                                        <p:attrNameLst>
                                          <p:attrName>style.visibility</p:attrName>
                                        </p:attrNameLst>
                                      </p:cBhvr>
                                      <p:to>
                                        <p:strVal val="visible"/>
                                      </p:to>
                                    </p:set>
                                    <p:animEffect transition="in" filter="wipe(down)">
                                      <p:cBhvr>
                                        <p:cTn id="34" dur="500"/>
                                        <p:tgtEl>
                                          <p:spTgt spid="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2895600" y="6544588"/>
            <a:ext cx="3429000" cy="3667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a:p>
        </p:txBody>
      </p:sp>
      <p:sp>
        <p:nvSpPr>
          <p:cNvPr id="9" name="Text Box 9"/>
          <p:cNvSpPr txBox="1">
            <a:spLocks noChangeArrowheads="1"/>
          </p:cNvSpPr>
          <p:nvPr/>
        </p:nvSpPr>
        <p:spPr bwMode="auto">
          <a:xfrm>
            <a:off x="1828800" y="1629688"/>
            <a:ext cx="1143000"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dirty="0"/>
              <a:t>  </a:t>
            </a:r>
            <a:endParaRPr lang="en-GB" sz="2800" b="1" dirty="0"/>
          </a:p>
        </p:txBody>
      </p:sp>
      <p:sp>
        <p:nvSpPr>
          <p:cNvPr id="12" name="Text Box 12"/>
          <p:cNvSpPr txBox="1">
            <a:spLocks noChangeArrowheads="1"/>
          </p:cNvSpPr>
          <p:nvPr/>
        </p:nvSpPr>
        <p:spPr bwMode="auto">
          <a:xfrm>
            <a:off x="1809750" y="3629938"/>
            <a:ext cx="1143000"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dirty="0"/>
              <a:t> </a:t>
            </a:r>
            <a:endParaRPr lang="en-GB" sz="2800" b="1" dirty="0"/>
          </a:p>
        </p:txBody>
      </p:sp>
      <p:sp>
        <p:nvSpPr>
          <p:cNvPr id="17" name="Text Box 17"/>
          <p:cNvSpPr txBox="1">
            <a:spLocks noChangeArrowheads="1"/>
          </p:cNvSpPr>
          <p:nvPr/>
        </p:nvSpPr>
        <p:spPr bwMode="auto">
          <a:xfrm>
            <a:off x="7010400" y="2067838"/>
            <a:ext cx="990600" cy="3667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a:p>
        </p:txBody>
      </p:sp>
      <p:sp>
        <p:nvSpPr>
          <p:cNvPr id="18" name="Text Box 18"/>
          <p:cNvSpPr txBox="1">
            <a:spLocks noChangeArrowheads="1"/>
          </p:cNvSpPr>
          <p:nvPr/>
        </p:nvSpPr>
        <p:spPr bwMode="auto">
          <a:xfrm>
            <a:off x="7162800" y="2220238"/>
            <a:ext cx="990600" cy="3667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a:p>
        </p:txBody>
      </p:sp>
      <p:sp>
        <p:nvSpPr>
          <p:cNvPr id="19" name="Text Box 19"/>
          <p:cNvSpPr txBox="1">
            <a:spLocks noChangeArrowheads="1"/>
          </p:cNvSpPr>
          <p:nvPr/>
        </p:nvSpPr>
        <p:spPr bwMode="auto">
          <a:xfrm>
            <a:off x="7162800" y="2372638"/>
            <a:ext cx="1143000" cy="3667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a:p>
        </p:txBody>
      </p:sp>
      <p:sp>
        <p:nvSpPr>
          <p:cNvPr id="20" name="Text Box 20"/>
          <p:cNvSpPr txBox="1">
            <a:spLocks noChangeArrowheads="1"/>
          </p:cNvSpPr>
          <p:nvPr/>
        </p:nvSpPr>
        <p:spPr bwMode="auto">
          <a:xfrm>
            <a:off x="6858000" y="1839238"/>
            <a:ext cx="1295400" cy="5794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3200" b="1" dirty="0"/>
              <a:t>     </a:t>
            </a:r>
            <a:endParaRPr lang="en-GB" sz="3200" b="1" dirty="0"/>
          </a:p>
        </p:txBody>
      </p:sp>
      <p:sp>
        <p:nvSpPr>
          <p:cNvPr id="21" name="Text Box 21"/>
          <p:cNvSpPr txBox="1">
            <a:spLocks noChangeArrowheads="1"/>
          </p:cNvSpPr>
          <p:nvPr/>
        </p:nvSpPr>
        <p:spPr bwMode="auto">
          <a:xfrm>
            <a:off x="7010400" y="3744238"/>
            <a:ext cx="1295400" cy="5794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3200" b="1" dirty="0"/>
              <a:t>   </a:t>
            </a:r>
            <a:endParaRPr lang="en-GB" sz="3200" b="1" dirty="0"/>
          </a:p>
        </p:txBody>
      </p:sp>
      <p:sp>
        <p:nvSpPr>
          <p:cNvPr id="22" name="Text Box 22"/>
          <p:cNvSpPr txBox="1">
            <a:spLocks noChangeArrowheads="1"/>
          </p:cNvSpPr>
          <p:nvPr/>
        </p:nvSpPr>
        <p:spPr bwMode="auto">
          <a:xfrm>
            <a:off x="7010400" y="4963438"/>
            <a:ext cx="1295400" cy="5794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3200" b="1" dirty="0"/>
              <a:t>  </a:t>
            </a:r>
            <a:endParaRPr lang="en-GB" sz="3200" b="1" dirty="0"/>
          </a:p>
        </p:txBody>
      </p:sp>
      <p:sp>
        <p:nvSpPr>
          <p:cNvPr id="23" name="Text Box 23"/>
          <p:cNvSpPr txBox="1">
            <a:spLocks noChangeArrowheads="1"/>
          </p:cNvSpPr>
          <p:nvPr/>
        </p:nvSpPr>
        <p:spPr bwMode="auto">
          <a:xfrm>
            <a:off x="7086600" y="2753638"/>
            <a:ext cx="1295400" cy="5794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3200" b="1" dirty="0"/>
              <a:t>   </a:t>
            </a:r>
            <a:endParaRPr lang="en-GB" sz="3200" b="1" dirty="0"/>
          </a:p>
        </p:txBody>
      </p:sp>
      <p:sp>
        <p:nvSpPr>
          <p:cNvPr id="2" name="Rectangle 1"/>
          <p:cNvSpPr/>
          <p:nvPr/>
        </p:nvSpPr>
        <p:spPr>
          <a:xfrm>
            <a:off x="735488" y="1213892"/>
            <a:ext cx="10411840" cy="4832092"/>
          </a:xfrm>
          <a:prstGeom prst="rect">
            <a:avLst/>
          </a:prstGeom>
        </p:spPr>
        <p:txBody>
          <a:bodyPr wrap="square">
            <a:spAutoFit/>
          </a:bodyPr>
          <a:lstStyle/>
          <a:p>
            <a:r>
              <a:rPr lang="en-US" sz="2800" dirty="0" smtClean="0">
                <a:solidFill>
                  <a:schemeClr val="accent2"/>
                </a:solidFill>
                <a:latin typeface="Times New Roman" panose="02020603050405020304" pitchFamily="18" charset="0"/>
                <a:cs typeface="Times New Roman" panose="02020603050405020304" pitchFamily="18" charset="0"/>
              </a:rPr>
              <a:t>Email Etiquette</a:t>
            </a:r>
          </a:p>
          <a:p>
            <a:r>
              <a:rPr lang="en-US" sz="2800" dirty="0" smtClean="0">
                <a:latin typeface="Times New Roman" panose="02020603050405020304" pitchFamily="18" charset="0"/>
                <a:cs typeface="Times New Roman" panose="02020603050405020304" pitchFamily="18" charset="0"/>
              </a:rPr>
              <a:t>Answer swiftly</a:t>
            </a:r>
          </a:p>
          <a:p>
            <a:r>
              <a:rPr lang="en-US" sz="2800" dirty="0" smtClean="0">
                <a:latin typeface="Times New Roman" panose="02020603050405020304" pitchFamily="18" charset="0"/>
                <a:cs typeface="Times New Roman" panose="02020603050405020304" pitchFamily="18" charset="0"/>
              </a:rPr>
              <a:t>Do not overuse reply all</a:t>
            </a:r>
          </a:p>
          <a:p>
            <a:r>
              <a:rPr lang="en-US" sz="2800" dirty="0" smtClean="0">
                <a:latin typeface="Times New Roman" panose="02020603050405020304" pitchFamily="18" charset="0"/>
                <a:cs typeface="Times New Roman" panose="02020603050405020304" pitchFamily="18" charset="0"/>
              </a:rPr>
              <a:t>Use templates for frequently used responses</a:t>
            </a:r>
          </a:p>
          <a:p>
            <a:r>
              <a:rPr lang="en-US" sz="2800" dirty="0" smtClean="0">
                <a:latin typeface="Times New Roman" panose="02020603050405020304" pitchFamily="18" charset="0"/>
                <a:cs typeface="Times New Roman" panose="02020603050405020304" pitchFamily="18" charset="0"/>
              </a:rPr>
              <a:t>Use proper structure and layout</a:t>
            </a:r>
          </a:p>
          <a:p>
            <a:r>
              <a:rPr lang="en-US" sz="2800" dirty="0" smtClean="0">
                <a:latin typeface="Times New Roman" panose="02020603050405020304" pitchFamily="18" charset="0"/>
                <a:cs typeface="Times New Roman" panose="02020603050405020304" pitchFamily="18" charset="0"/>
              </a:rPr>
              <a:t>Identify yourself and the topic</a:t>
            </a:r>
          </a:p>
          <a:p>
            <a:r>
              <a:rPr lang="en-US" sz="2800" dirty="0" smtClean="0">
                <a:latin typeface="Times New Roman" panose="02020603050405020304" pitchFamily="18" charset="0"/>
                <a:cs typeface="Times New Roman" panose="02020603050405020304" pitchFamily="18" charset="0"/>
              </a:rPr>
              <a:t>Answer all questions, and pre-empt further questions </a:t>
            </a:r>
          </a:p>
          <a:p>
            <a:r>
              <a:rPr lang="en-US" sz="2800" dirty="0" smtClean="0">
                <a:latin typeface="Times New Roman" panose="02020603050405020304" pitchFamily="18" charset="0"/>
                <a:cs typeface="Times New Roman" panose="02020603050405020304" pitchFamily="18" charset="0"/>
              </a:rPr>
              <a:t>Be concise and to the point</a:t>
            </a:r>
          </a:p>
          <a:p>
            <a:r>
              <a:rPr lang="en-US" sz="2800" dirty="0" smtClean="0">
                <a:latin typeface="Times New Roman" panose="02020603050405020304" pitchFamily="18" charset="0"/>
                <a:cs typeface="Times New Roman" panose="02020603050405020304" pitchFamily="18" charset="0"/>
              </a:rPr>
              <a:t>Use proper spelling , grammar, and punctuation</a:t>
            </a:r>
          </a:p>
          <a:p>
            <a:r>
              <a:rPr lang="en-US" sz="2800" dirty="0" smtClean="0">
                <a:latin typeface="Times New Roman" panose="02020603050405020304" pitchFamily="18" charset="0"/>
                <a:cs typeface="Times New Roman" panose="02020603050405020304" pitchFamily="18" charset="0"/>
              </a:rPr>
              <a:t>Do not write capitals</a:t>
            </a:r>
          </a:p>
          <a:p>
            <a:r>
              <a:rPr lang="en-US" sz="2800" dirty="0" smtClean="0">
                <a:latin typeface="Times New Roman" panose="02020603050405020304" pitchFamily="18" charset="0"/>
                <a:cs typeface="Times New Roman" panose="02020603050405020304" pitchFamily="18" charset="0"/>
              </a:rPr>
              <a:t>Avoid long sentences </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659739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wipe(down)">
                                      <p:cBhvr>
                                        <p:cTn id="10" dur="500"/>
                                        <p:tgtEl>
                                          <p:spTgt spid="2">
                                            <p:txEl>
                                              <p:pRg st="1" end="1"/>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wipe(down)">
                                      <p:cBhvr>
                                        <p:cTn id="13" dur="500"/>
                                        <p:tgtEl>
                                          <p:spTgt spid="2">
                                            <p:txEl>
                                              <p:pRg st="2" end="2"/>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animEffect transition="in" filter="wipe(down)">
                                      <p:cBhvr>
                                        <p:cTn id="16" dur="500"/>
                                        <p:tgtEl>
                                          <p:spTgt spid="2">
                                            <p:txEl>
                                              <p:pRg st="3" end="3"/>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Effect transition="in" filter="wipe(down)">
                                      <p:cBhvr>
                                        <p:cTn id="19" dur="500"/>
                                        <p:tgtEl>
                                          <p:spTgt spid="2">
                                            <p:txEl>
                                              <p:pRg st="4" end="4"/>
                                            </p:txEl>
                                          </p:spTgt>
                                        </p:tgtEl>
                                      </p:cBhvr>
                                    </p:animEffect>
                                  </p:childTnLst>
                                </p:cTn>
                              </p:par>
                              <p:par>
                                <p:cTn id="20" presetID="22" presetClass="entr" presetSubtype="4" fill="hold" nodeType="with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wipe(down)">
                                      <p:cBhvr>
                                        <p:cTn id="22" dur="500"/>
                                        <p:tgtEl>
                                          <p:spTgt spid="2">
                                            <p:txEl>
                                              <p:pRg st="5" end="5"/>
                                            </p:txEl>
                                          </p:spTgt>
                                        </p:tgtEl>
                                      </p:cBhvr>
                                    </p:animEffect>
                                  </p:childTnLst>
                                </p:cTn>
                              </p:par>
                              <p:par>
                                <p:cTn id="23" presetID="22" presetClass="entr" presetSubtype="4" fill="hold" nodeType="with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animEffect transition="in" filter="wipe(down)">
                                      <p:cBhvr>
                                        <p:cTn id="25" dur="500"/>
                                        <p:tgtEl>
                                          <p:spTgt spid="2">
                                            <p:txEl>
                                              <p:pRg st="6" end="6"/>
                                            </p:txEl>
                                          </p:spTgt>
                                        </p:tgtEl>
                                      </p:cBhvr>
                                    </p:animEffect>
                                  </p:childTnLst>
                                </p:cTn>
                              </p:par>
                              <p:par>
                                <p:cTn id="26" presetID="22" presetClass="entr" presetSubtype="4" fill="hold" nodeType="withEffect">
                                  <p:stCondLst>
                                    <p:cond delay="0"/>
                                  </p:stCondLst>
                                  <p:childTnLst>
                                    <p:set>
                                      <p:cBhvr>
                                        <p:cTn id="27" dur="1" fill="hold">
                                          <p:stCondLst>
                                            <p:cond delay="0"/>
                                          </p:stCondLst>
                                        </p:cTn>
                                        <p:tgtEl>
                                          <p:spTgt spid="2">
                                            <p:txEl>
                                              <p:pRg st="7" end="7"/>
                                            </p:txEl>
                                          </p:spTgt>
                                        </p:tgtEl>
                                        <p:attrNameLst>
                                          <p:attrName>style.visibility</p:attrName>
                                        </p:attrNameLst>
                                      </p:cBhvr>
                                      <p:to>
                                        <p:strVal val="visible"/>
                                      </p:to>
                                    </p:set>
                                    <p:animEffect transition="in" filter="wipe(down)">
                                      <p:cBhvr>
                                        <p:cTn id="28" dur="500"/>
                                        <p:tgtEl>
                                          <p:spTgt spid="2">
                                            <p:txEl>
                                              <p:pRg st="7" end="7"/>
                                            </p:txEl>
                                          </p:spTgt>
                                        </p:tgtEl>
                                      </p:cBhvr>
                                    </p:animEffect>
                                  </p:childTnLst>
                                </p:cTn>
                              </p:par>
                              <p:par>
                                <p:cTn id="29" presetID="22" presetClass="entr" presetSubtype="4" fill="hold" nodeType="withEffect">
                                  <p:stCondLst>
                                    <p:cond delay="0"/>
                                  </p:stCondLst>
                                  <p:childTnLst>
                                    <p:set>
                                      <p:cBhvr>
                                        <p:cTn id="30" dur="1" fill="hold">
                                          <p:stCondLst>
                                            <p:cond delay="0"/>
                                          </p:stCondLst>
                                        </p:cTn>
                                        <p:tgtEl>
                                          <p:spTgt spid="2">
                                            <p:txEl>
                                              <p:pRg st="8" end="8"/>
                                            </p:txEl>
                                          </p:spTgt>
                                        </p:tgtEl>
                                        <p:attrNameLst>
                                          <p:attrName>style.visibility</p:attrName>
                                        </p:attrNameLst>
                                      </p:cBhvr>
                                      <p:to>
                                        <p:strVal val="visible"/>
                                      </p:to>
                                    </p:set>
                                    <p:animEffect transition="in" filter="wipe(down)">
                                      <p:cBhvr>
                                        <p:cTn id="31" dur="500"/>
                                        <p:tgtEl>
                                          <p:spTgt spid="2">
                                            <p:txEl>
                                              <p:pRg st="8" end="8"/>
                                            </p:txEl>
                                          </p:spTgt>
                                        </p:tgtEl>
                                      </p:cBhvr>
                                    </p:animEffect>
                                  </p:childTnLst>
                                </p:cTn>
                              </p:par>
                              <p:par>
                                <p:cTn id="32" presetID="22" presetClass="entr" presetSubtype="4" fill="hold" nodeType="withEffect">
                                  <p:stCondLst>
                                    <p:cond delay="0"/>
                                  </p:stCondLst>
                                  <p:childTnLst>
                                    <p:set>
                                      <p:cBhvr>
                                        <p:cTn id="33" dur="1" fill="hold">
                                          <p:stCondLst>
                                            <p:cond delay="0"/>
                                          </p:stCondLst>
                                        </p:cTn>
                                        <p:tgtEl>
                                          <p:spTgt spid="2">
                                            <p:txEl>
                                              <p:pRg st="9" end="9"/>
                                            </p:txEl>
                                          </p:spTgt>
                                        </p:tgtEl>
                                        <p:attrNameLst>
                                          <p:attrName>style.visibility</p:attrName>
                                        </p:attrNameLst>
                                      </p:cBhvr>
                                      <p:to>
                                        <p:strVal val="visible"/>
                                      </p:to>
                                    </p:set>
                                    <p:animEffect transition="in" filter="wipe(down)">
                                      <p:cBhvr>
                                        <p:cTn id="34" dur="500"/>
                                        <p:tgtEl>
                                          <p:spTgt spid="2">
                                            <p:txEl>
                                              <p:pRg st="9" end="9"/>
                                            </p:txEl>
                                          </p:spTgt>
                                        </p:tgtEl>
                                      </p:cBhvr>
                                    </p:animEffect>
                                  </p:childTnLst>
                                </p:cTn>
                              </p:par>
                              <p:par>
                                <p:cTn id="35" presetID="22" presetClass="entr" presetSubtype="4" fill="hold" nodeType="withEffect">
                                  <p:stCondLst>
                                    <p:cond delay="0"/>
                                  </p:stCondLst>
                                  <p:childTnLst>
                                    <p:set>
                                      <p:cBhvr>
                                        <p:cTn id="36" dur="1" fill="hold">
                                          <p:stCondLst>
                                            <p:cond delay="0"/>
                                          </p:stCondLst>
                                        </p:cTn>
                                        <p:tgtEl>
                                          <p:spTgt spid="2">
                                            <p:txEl>
                                              <p:pRg st="10" end="10"/>
                                            </p:txEl>
                                          </p:spTgt>
                                        </p:tgtEl>
                                        <p:attrNameLst>
                                          <p:attrName>style.visibility</p:attrName>
                                        </p:attrNameLst>
                                      </p:cBhvr>
                                      <p:to>
                                        <p:strVal val="visible"/>
                                      </p:to>
                                    </p:set>
                                    <p:animEffect transition="in" filter="wipe(down)">
                                      <p:cBhvr>
                                        <p:cTn id="37" dur="500"/>
                                        <p:tgtEl>
                                          <p:spTgt spid="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489523" y="1358384"/>
            <a:ext cx="11211939" cy="4832092"/>
          </a:xfrm>
          <a:prstGeom prst="rect">
            <a:avLst/>
          </a:prstGeom>
        </p:spPr>
        <p:txBody>
          <a:bodyPr wrap="square">
            <a:spAutoFit/>
          </a:bodyPr>
          <a:lstStyle/>
          <a:p>
            <a:r>
              <a:rPr lang="en-US" sz="2800" dirty="0" smtClean="0">
                <a:latin typeface="Times New Roman" panose="02020603050405020304" pitchFamily="18" charset="0"/>
                <a:cs typeface="Times New Roman" panose="02020603050405020304" pitchFamily="18" charset="0"/>
              </a:rPr>
              <a:t>Use active instead of passive voice</a:t>
            </a:r>
          </a:p>
          <a:p>
            <a:r>
              <a:rPr lang="en-US" sz="2800" dirty="0" smtClean="0">
                <a:latin typeface="Times New Roman" panose="02020603050405020304" pitchFamily="18" charset="0"/>
                <a:cs typeface="Times New Roman" panose="02020603050405020304" pitchFamily="18" charset="0"/>
              </a:rPr>
              <a:t>Keep your language gender-neutral</a:t>
            </a:r>
          </a:p>
          <a:p>
            <a:r>
              <a:rPr lang="en-US" sz="2800" dirty="0" smtClean="0">
                <a:latin typeface="Times New Roman" panose="02020603050405020304" pitchFamily="18" charset="0"/>
                <a:cs typeface="Times New Roman" panose="02020603050405020304" pitchFamily="18" charset="0"/>
              </a:rPr>
              <a:t>Maintain coherence</a:t>
            </a:r>
          </a:p>
          <a:p>
            <a:r>
              <a:rPr lang="en-US" sz="2800" dirty="0" smtClean="0">
                <a:latin typeface="Times New Roman" panose="02020603050405020304" pitchFamily="18" charset="0"/>
                <a:cs typeface="Times New Roman" panose="02020603050405020304" pitchFamily="18" charset="0"/>
              </a:rPr>
              <a:t>Don’t overuse the high priority option</a:t>
            </a:r>
          </a:p>
          <a:p>
            <a:r>
              <a:rPr lang="en-US" sz="2800" dirty="0" smtClean="0">
                <a:latin typeface="Times New Roman" panose="02020603050405020304" pitchFamily="18" charset="0"/>
                <a:cs typeface="Times New Roman" panose="02020603050405020304" pitchFamily="18" charset="0"/>
              </a:rPr>
              <a:t>Do not attach-unnecessary files</a:t>
            </a:r>
          </a:p>
          <a:p>
            <a:r>
              <a:rPr lang="en-US" sz="2800" dirty="0" smtClean="0">
                <a:latin typeface="Times New Roman" panose="02020603050405020304" pitchFamily="18" charset="0"/>
                <a:cs typeface="Times New Roman" panose="02020603050405020304" pitchFamily="18" charset="0"/>
              </a:rPr>
              <a:t>Re-read the email before you send it</a:t>
            </a:r>
          </a:p>
          <a:p>
            <a:r>
              <a:rPr lang="en-US" sz="2800" dirty="0" smtClean="0">
                <a:latin typeface="Times New Roman" panose="02020603050405020304" pitchFamily="18" charset="0"/>
                <a:cs typeface="Times New Roman" panose="02020603050405020304" pitchFamily="18" charset="0"/>
              </a:rPr>
              <a:t>Take care with abbreviations and emoticons</a:t>
            </a:r>
          </a:p>
          <a:p>
            <a:r>
              <a:rPr lang="en-US" sz="2800" dirty="0" smtClean="0">
                <a:latin typeface="Times New Roman" panose="02020603050405020304" pitchFamily="18" charset="0"/>
                <a:cs typeface="Times New Roman" panose="02020603050405020304" pitchFamily="18" charset="0"/>
              </a:rPr>
              <a:t>Be careful with formatting</a:t>
            </a:r>
          </a:p>
          <a:p>
            <a:r>
              <a:rPr lang="en-US" sz="2800" dirty="0" smtClean="0">
                <a:latin typeface="Times New Roman" panose="02020603050405020304" pitchFamily="18" charset="0"/>
                <a:cs typeface="Times New Roman" panose="02020603050405020304" pitchFamily="18" charset="0"/>
              </a:rPr>
              <a:t>Take care with rich text and HTML messages</a:t>
            </a:r>
          </a:p>
          <a:p>
            <a:r>
              <a:rPr lang="en-US" sz="2800" dirty="0" smtClean="0">
                <a:latin typeface="Times New Roman" panose="02020603050405020304" pitchFamily="18" charset="0"/>
                <a:cs typeface="Times New Roman" panose="02020603050405020304" pitchFamily="18" charset="0"/>
              </a:rPr>
              <a:t>Don’t use email to discuss confidential matters</a:t>
            </a:r>
          </a:p>
          <a:p>
            <a:r>
              <a:rPr lang="en-US" sz="2800" dirty="0" smtClean="0">
                <a:latin typeface="Times New Roman" panose="02020603050405020304" pitchFamily="18" charset="0"/>
                <a:cs typeface="Times New Roman" panose="02020603050405020304" pitchFamily="18" charset="0"/>
              </a:rPr>
              <a:t>Avoid using URGENT and IMPORTANT</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4071488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down)">
                                      <p:cBhvr>
                                        <p:cTn id="7" dur="500"/>
                                        <p:tgtEl>
                                          <p:spTgt spid="12">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12">
                                            <p:txEl>
                                              <p:pRg st="1" end="1"/>
                                            </p:txEl>
                                          </p:spTgt>
                                        </p:tgtEl>
                                        <p:attrNameLst>
                                          <p:attrName>style.visibility</p:attrName>
                                        </p:attrNameLst>
                                      </p:cBhvr>
                                      <p:to>
                                        <p:strVal val="visible"/>
                                      </p:to>
                                    </p:set>
                                    <p:animEffect transition="in" filter="wipe(down)">
                                      <p:cBhvr>
                                        <p:cTn id="10" dur="500"/>
                                        <p:tgtEl>
                                          <p:spTgt spid="12">
                                            <p:txEl>
                                              <p:pRg st="1" end="1"/>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12">
                                            <p:txEl>
                                              <p:pRg st="2" end="2"/>
                                            </p:txEl>
                                          </p:spTgt>
                                        </p:tgtEl>
                                        <p:attrNameLst>
                                          <p:attrName>style.visibility</p:attrName>
                                        </p:attrNameLst>
                                      </p:cBhvr>
                                      <p:to>
                                        <p:strVal val="visible"/>
                                      </p:to>
                                    </p:set>
                                    <p:animEffect transition="in" filter="wipe(down)">
                                      <p:cBhvr>
                                        <p:cTn id="13" dur="500"/>
                                        <p:tgtEl>
                                          <p:spTgt spid="12">
                                            <p:txEl>
                                              <p:pRg st="2" end="2"/>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12">
                                            <p:txEl>
                                              <p:pRg st="3" end="3"/>
                                            </p:txEl>
                                          </p:spTgt>
                                        </p:tgtEl>
                                        <p:attrNameLst>
                                          <p:attrName>style.visibility</p:attrName>
                                        </p:attrNameLst>
                                      </p:cBhvr>
                                      <p:to>
                                        <p:strVal val="visible"/>
                                      </p:to>
                                    </p:set>
                                    <p:animEffect transition="in" filter="wipe(down)">
                                      <p:cBhvr>
                                        <p:cTn id="16" dur="500"/>
                                        <p:tgtEl>
                                          <p:spTgt spid="12">
                                            <p:txEl>
                                              <p:pRg st="3" end="3"/>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12">
                                            <p:txEl>
                                              <p:pRg st="4" end="4"/>
                                            </p:txEl>
                                          </p:spTgt>
                                        </p:tgtEl>
                                        <p:attrNameLst>
                                          <p:attrName>style.visibility</p:attrName>
                                        </p:attrNameLst>
                                      </p:cBhvr>
                                      <p:to>
                                        <p:strVal val="visible"/>
                                      </p:to>
                                    </p:set>
                                    <p:animEffect transition="in" filter="wipe(down)">
                                      <p:cBhvr>
                                        <p:cTn id="19" dur="500"/>
                                        <p:tgtEl>
                                          <p:spTgt spid="12">
                                            <p:txEl>
                                              <p:pRg st="4" end="4"/>
                                            </p:txEl>
                                          </p:spTgt>
                                        </p:tgtEl>
                                      </p:cBhvr>
                                    </p:animEffect>
                                  </p:childTnLst>
                                </p:cTn>
                              </p:par>
                              <p:par>
                                <p:cTn id="20" presetID="22" presetClass="entr" presetSubtype="4" fill="hold" nodeType="withEffect">
                                  <p:stCondLst>
                                    <p:cond delay="0"/>
                                  </p:stCondLst>
                                  <p:childTnLst>
                                    <p:set>
                                      <p:cBhvr>
                                        <p:cTn id="21" dur="1" fill="hold">
                                          <p:stCondLst>
                                            <p:cond delay="0"/>
                                          </p:stCondLst>
                                        </p:cTn>
                                        <p:tgtEl>
                                          <p:spTgt spid="12">
                                            <p:txEl>
                                              <p:pRg st="5" end="5"/>
                                            </p:txEl>
                                          </p:spTgt>
                                        </p:tgtEl>
                                        <p:attrNameLst>
                                          <p:attrName>style.visibility</p:attrName>
                                        </p:attrNameLst>
                                      </p:cBhvr>
                                      <p:to>
                                        <p:strVal val="visible"/>
                                      </p:to>
                                    </p:set>
                                    <p:animEffect transition="in" filter="wipe(down)">
                                      <p:cBhvr>
                                        <p:cTn id="22" dur="500"/>
                                        <p:tgtEl>
                                          <p:spTgt spid="12">
                                            <p:txEl>
                                              <p:pRg st="5" end="5"/>
                                            </p:txEl>
                                          </p:spTgt>
                                        </p:tgtEl>
                                      </p:cBhvr>
                                    </p:animEffect>
                                  </p:childTnLst>
                                </p:cTn>
                              </p:par>
                              <p:par>
                                <p:cTn id="23" presetID="22" presetClass="entr" presetSubtype="4" fill="hold" nodeType="withEffect">
                                  <p:stCondLst>
                                    <p:cond delay="0"/>
                                  </p:stCondLst>
                                  <p:childTnLst>
                                    <p:set>
                                      <p:cBhvr>
                                        <p:cTn id="24" dur="1" fill="hold">
                                          <p:stCondLst>
                                            <p:cond delay="0"/>
                                          </p:stCondLst>
                                        </p:cTn>
                                        <p:tgtEl>
                                          <p:spTgt spid="12">
                                            <p:txEl>
                                              <p:pRg st="6" end="6"/>
                                            </p:txEl>
                                          </p:spTgt>
                                        </p:tgtEl>
                                        <p:attrNameLst>
                                          <p:attrName>style.visibility</p:attrName>
                                        </p:attrNameLst>
                                      </p:cBhvr>
                                      <p:to>
                                        <p:strVal val="visible"/>
                                      </p:to>
                                    </p:set>
                                    <p:animEffect transition="in" filter="wipe(down)">
                                      <p:cBhvr>
                                        <p:cTn id="25" dur="500"/>
                                        <p:tgtEl>
                                          <p:spTgt spid="12">
                                            <p:txEl>
                                              <p:pRg st="6" end="6"/>
                                            </p:txEl>
                                          </p:spTgt>
                                        </p:tgtEl>
                                      </p:cBhvr>
                                    </p:animEffect>
                                  </p:childTnLst>
                                </p:cTn>
                              </p:par>
                              <p:par>
                                <p:cTn id="26" presetID="22" presetClass="entr" presetSubtype="4" fill="hold" nodeType="withEffect">
                                  <p:stCondLst>
                                    <p:cond delay="0"/>
                                  </p:stCondLst>
                                  <p:childTnLst>
                                    <p:set>
                                      <p:cBhvr>
                                        <p:cTn id="27" dur="1" fill="hold">
                                          <p:stCondLst>
                                            <p:cond delay="0"/>
                                          </p:stCondLst>
                                        </p:cTn>
                                        <p:tgtEl>
                                          <p:spTgt spid="12">
                                            <p:txEl>
                                              <p:pRg st="7" end="7"/>
                                            </p:txEl>
                                          </p:spTgt>
                                        </p:tgtEl>
                                        <p:attrNameLst>
                                          <p:attrName>style.visibility</p:attrName>
                                        </p:attrNameLst>
                                      </p:cBhvr>
                                      <p:to>
                                        <p:strVal val="visible"/>
                                      </p:to>
                                    </p:set>
                                    <p:animEffect transition="in" filter="wipe(down)">
                                      <p:cBhvr>
                                        <p:cTn id="28" dur="500"/>
                                        <p:tgtEl>
                                          <p:spTgt spid="12">
                                            <p:txEl>
                                              <p:pRg st="7" end="7"/>
                                            </p:txEl>
                                          </p:spTgt>
                                        </p:tgtEl>
                                      </p:cBhvr>
                                    </p:animEffect>
                                  </p:childTnLst>
                                </p:cTn>
                              </p:par>
                              <p:par>
                                <p:cTn id="29" presetID="22" presetClass="entr" presetSubtype="4" fill="hold" nodeType="withEffect">
                                  <p:stCondLst>
                                    <p:cond delay="0"/>
                                  </p:stCondLst>
                                  <p:childTnLst>
                                    <p:set>
                                      <p:cBhvr>
                                        <p:cTn id="30" dur="1" fill="hold">
                                          <p:stCondLst>
                                            <p:cond delay="0"/>
                                          </p:stCondLst>
                                        </p:cTn>
                                        <p:tgtEl>
                                          <p:spTgt spid="12">
                                            <p:txEl>
                                              <p:pRg st="8" end="8"/>
                                            </p:txEl>
                                          </p:spTgt>
                                        </p:tgtEl>
                                        <p:attrNameLst>
                                          <p:attrName>style.visibility</p:attrName>
                                        </p:attrNameLst>
                                      </p:cBhvr>
                                      <p:to>
                                        <p:strVal val="visible"/>
                                      </p:to>
                                    </p:set>
                                    <p:animEffect transition="in" filter="wipe(down)">
                                      <p:cBhvr>
                                        <p:cTn id="31" dur="500"/>
                                        <p:tgtEl>
                                          <p:spTgt spid="12">
                                            <p:txEl>
                                              <p:pRg st="8" end="8"/>
                                            </p:txEl>
                                          </p:spTgt>
                                        </p:tgtEl>
                                      </p:cBhvr>
                                    </p:animEffect>
                                  </p:childTnLst>
                                </p:cTn>
                              </p:par>
                              <p:par>
                                <p:cTn id="32" presetID="22" presetClass="entr" presetSubtype="4" fill="hold" nodeType="withEffect">
                                  <p:stCondLst>
                                    <p:cond delay="0"/>
                                  </p:stCondLst>
                                  <p:childTnLst>
                                    <p:set>
                                      <p:cBhvr>
                                        <p:cTn id="33" dur="1" fill="hold">
                                          <p:stCondLst>
                                            <p:cond delay="0"/>
                                          </p:stCondLst>
                                        </p:cTn>
                                        <p:tgtEl>
                                          <p:spTgt spid="12">
                                            <p:txEl>
                                              <p:pRg st="9" end="9"/>
                                            </p:txEl>
                                          </p:spTgt>
                                        </p:tgtEl>
                                        <p:attrNameLst>
                                          <p:attrName>style.visibility</p:attrName>
                                        </p:attrNameLst>
                                      </p:cBhvr>
                                      <p:to>
                                        <p:strVal val="visible"/>
                                      </p:to>
                                    </p:set>
                                    <p:animEffect transition="in" filter="wipe(down)">
                                      <p:cBhvr>
                                        <p:cTn id="34" dur="500"/>
                                        <p:tgtEl>
                                          <p:spTgt spid="12">
                                            <p:txEl>
                                              <p:pRg st="9" end="9"/>
                                            </p:txEl>
                                          </p:spTgt>
                                        </p:tgtEl>
                                      </p:cBhvr>
                                    </p:animEffect>
                                  </p:childTnLst>
                                </p:cTn>
                              </p:par>
                              <p:par>
                                <p:cTn id="35" presetID="22" presetClass="entr" presetSubtype="4" fill="hold" nodeType="withEffect">
                                  <p:stCondLst>
                                    <p:cond delay="0"/>
                                  </p:stCondLst>
                                  <p:childTnLst>
                                    <p:set>
                                      <p:cBhvr>
                                        <p:cTn id="36" dur="1" fill="hold">
                                          <p:stCondLst>
                                            <p:cond delay="0"/>
                                          </p:stCondLst>
                                        </p:cTn>
                                        <p:tgtEl>
                                          <p:spTgt spid="12">
                                            <p:txEl>
                                              <p:pRg st="10" end="10"/>
                                            </p:txEl>
                                          </p:spTgt>
                                        </p:tgtEl>
                                        <p:attrNameLst>
                                          <p:attrName>style.visibility</p:attrName>
                                        </p:attrNameLst>
                                      </p:cBhvr>
                                      <p:to>
                                        <p:strVal val="visible"/>
                                      </p:to>
                                    </p:set>
                                    <p:animEffect transition="in" filter="wipe(down)">
                                      <p:cBhvr>
                                        <p:cTn id="37" dur="500"/>
                                        <p:tgtEl>
                                          <p:spTgt spid="1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7163" y="1458396"/>
            <a:ext cx="10415587" cy="3108543"/>
          </a:xfrm>
          <a:prstGeom prst="rect">
            <a:avLst/>
          </a:prstGeom>
        </p:spPr>
        <p:txBody>
          <a:bodyPr wrap="square">
            <a:spAutoFit/>
          </a:bodyPr>
          <a:lstStyle/>
          <a:p>
            <a:endParaRPr lang="en-US" sz="2800" dirty="0" smtClean="0">
              <a:latin typeface="Times New Roman" panose="02020603050405020304" pitchFamily="18" charset="0"/>
              <a:cs typeface="Times New Roman" panose="02020603050405020304" pitchFamily="18" charset="0"/>
            </a:endParaRPr>
          </a:p>
          <a:p>
            <a:r>
              <a:rPr lang="en-US" sz="2800" dirty="0" smtClean="0">
                <a:latin typeface="Times New Roman" panose="02020603050405020304" pitchFamily="18" charset="0"/>
                <a:cs typeface="Times New Roman" panose="02020603050405020304" pitchFamily="18" charset="0"/>
              </a:rPr>
              <a:t>Use the Bcc: field or do a mail merge</a:t>
            </a:r>
          </a:p>
          <a:p>
            <a:r>
              <a:rPr lang="en-US" sz="2800" dirty="0" smtClean="0">
                <a:latin typeface="Times New Roman" panose="02020603050405020304" pitchFamily="18" charset="0"/>
                <a:cs typeface="Times New Roman" panose="02020603050405020304" pitchFamily="18" charset="0"/>
              </a:rPr>
              <a:t>Using the cc field</a:t>
            </a:r>
          </a:p>
          <a:p>
            <a:r>
              <a:rPr lang="en-US" sz="2800" dirty="0" smtClean="0">
                <a:latin typeface="Times New Roman" panose="02020603050405020304" pitchFamily="18" charset="0"/>
                <a:cs typeface="Times New Roman" panose="02020603050405020304" pitchFamily="18" charset="0"/>
              </a:rPr>
              <a:t>Do not reply to spam</a:t>
            </a:r>
          </a:p>
          <a:p>
            <a:r>
              <a:rPr lang="en-US" sz="2800" dirty="0" smtClean="0">
                <a:latin typeface="Times New Roman" panose="02020603050405020304" pitchFamily="18" charset="0"/>
                <a:cs typeface="Times New Roman" panose="02020603050405020304" pitchFamily="18" charset="0"/>
              </a:rPr>
              <a:t>Effectiveness and security</a:t>
            </a:r>
          </a:p>
          <a:p>
            <a:endParaRPr lang="en-US" sz="2800" dirty="0">
              <a:latin typeface="Times New Roman" panose="02020603050405020304" pitchFamily="18" charset="0"/>
              <a:cs typeface="Times New Roman" panose="02020603050405020304" pitchFamily="18" charset="0"/>
            </a:endParaRPr>
          </a:p>
          <a:p>
            <a:r>
              <a:rPr lang="en-US" sz="2800" dirty="0" smtClean="0">
                <a:latin typeface="Times New Roman" panose="02020603050405020304" pitchFamily="18" charset="0"/>
                <a:cs typeface="Times New Roman" panose="02020603050405020304" pitchFamily="18" charset="0"/>
              </a:rPr>
              <a:t>Summary and difference between Letters, Memos and Emails </a:t>
            </a:r>
            <a:endParaRPr lang="en-US" sz="2800" dirty="0">
              <a:latin typeface="Times New Roman" panose="02020603050405020304" pitchFamily="18" charset="0"/>
              <a:cs typeface="Times New Roman" panose="02020603050405020304" pitchFamily="18" charset="0"/>
            </a:endParaRPr>
          </a:p>
        </p:txBody>
      </p:sp>
      <p:sp>
        <p:nvSpPr>
          <p:cNvPr id="6" name="Rectangle 5"/>
          <p:cNvSpPr/>
          <p:nvPr/>
        </p:nvSpPr>
        <p:spPr>
          <a:xfrm>
            <a:off x="1930142" y="6381429"/>
            <a:ext cx="2794355" cy="369332"/>
          </a:xfrm>
          <a:prstGeom prst="rect">
            <a:avLst/>
          </a:prstGeom>
        </p:spPr>
        <p:txBody>
          <a:bodyPr wrap="none">
            <a:spAutoFit/>
          </a:bodyPr>
          <a:lstStyle/>
          <a:p>
            <a:r>
              <a:rPr lang="en-US" dirty="0" smtClean="0">
                <a:solidFill>
                  <a:schemeClr val="bg1"/>
                </a:solidFill>
                <a:latin typeface="Times New Roman" panose="02020603050405020304" pitchFamily="18" charset="0"/>
                <a:cs typeface="Times New Roman" panose="02020603050405020304" pitchFamily="18" charset="0"/>
              </a:rPr>
              <a:t>Basic science &amp; Humanities</a:t>
            </a:r>
            <a:endParaRPr lang="en-US" dirty="0">
              <a:solidFill>
                <a:schemeClr val="bg1"/>
              </a:solidFill>
              <a:latin typeface="Times New Roman" panose="02020603050405020304" pitchFamily="18" charset="0"/>
              <a:cs typeface="Times New Roman" panose="02020603050405020304" pitchFamily="18" charset="0"/>
            </a:endParaRPr>
          </a:p>
        </p:txBody>
      </p:sp>
      <p:sp>
        <p:nvSpPr>
          <p:cNvPr id="7" name="Rectangle 6"/>
          <p:cNvSpPr/>
          <p:nvPr/>
        </p:nvSpPr>
        <p:spPr>
          <a:xfrm>
            <a:off x="6260124" y="6381429"/>
            <a:ext cx="3784210" cy="369332"/>
          </a:xfrm>
          <a:prstGeom prst="rect">
            <a:avLst/>
          </a:prstGeom>
        </p:spPr>
        <p:txBody>
          <a:bodyPr wrap="square">
            <a:spAutoFit/>
          </a:bodyPr>
          <a:lstStyle/>
          <a:p>
            <a:r>
              <a:rPr lang="en-US" dirty="0" err="1" smtClean="0">
                <a:solidFill>
                  <a:schemeClr val="bg1"/>
                </a:solidFill>
                <a:latin typeface="Times New Roman" panose="02020603050405020304" pitchFamily="18" charset="0"/>
                <a:cs typeface="Times New Roman" panose="02020603050405020304" pitchFamily="18" charset="0"/>
              </a:rPr>
              <a:t>R.Bharathi</a:t>
            </a:r>
            <a:endParaRPr lang="en-US"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020514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wipe(down)">
                                      <p:cBhvr>
                                        <p:cTn id="10" dur="500"/>
                                        <p:tgtEl>
                                          <p:spTgt spid="5">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animEffect transition="in" filter="wipe(down)">
                                      <p:cBhvr>
                                        <p:cTn id="13" dur="500"/>
                                        <p:tgtEl>
                                          <p:spTgt spid="5">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5">
                                            <p:txEl>
                                              <p:pRg st="4" end="4"/>
                                            </p:txEl>
                                          </p:spTgt>
                                        </p:tgtEl>
                                        <p:attrNameLst>
                                          <p:attrName>style.visibility</p:attrName>
                                        </p:attrNameLst>
                                      </p:cBhvr>
                                      <p:to>
                                        <p:strVal val="visible"/>
                                      </p:to>
                                    </p:set>
                                    <p:animEffect transition="in" filter="wipe(down)">
                                      <p:cBhvr>
                                        <p:cTn id="16" dur="500"/>
                                        <p:tgtEl>
                                          <p:spTgt spid="5">
                                            <p:txEl>
                                              <p:pRg st="4" end="4"/>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animEffect transition="in" filter="wipe(down)">
                                      <p:cBhvr>
                                        <p:cTn id="19"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7163" y="1458396"/>
            <a:ext cx="10415587" cy="3108543"/>
          </a:xfrm>
          <a:prstGeom prst="rect">
            <a:avLst/>
          </a:prstGeom>
        </p:spPr>
        <p:txBody>
          <a:bodyPr wrap="square">
            <a:spAutoFit/>
          </a:bodyPr>
          <a:lstStyle/>
          <a:p>
            <a:endParaRPr lang="en-US" sz="2800" dirty="0" smtClean="0">
              <a:latin typeface="Times New Roman" panose="02020603050405020304" pitchFamily="18" charset="0"/>
              <a:cs typeface="Times New Roman" panose="02020603050405020304" pitchFamily="18" charset="0"/>
            </a:endParaRPr>
          </a:p>
          <a:p>
            <a:r>
              <a:rPr lang="en-US" sz="2800" dirty="0" smtClean="0">
                <a:latin typeface="Times New Roman" panose="02020603050405020304" pitchFamily="18" charset="0"/>
                <a:cs typeface="Times New Roman" panose="02020603050405020304" pitchFamily="18" charset="0"/>
              </a:rPr>
              <a:t>Use the Bcc: field or do a mail merge</a:t>
            </a:r>
          </a:p>
          <a:p>
            <a:r>
              <a:rPr lang="en-US" sz="2800" dirty="0" smtClean="0">
                <a:latin typeface="Times New Roman" panose="02020603050405020304" pitchFamily="18" charset="0"/>
                <a:cs typeface="Times New Roman" panose="02020603050405020304" pitchFamily="18" charset="0"/>
              </a:rPr>
              <a:t>Using the cc field</a:t>
            </a:r>
          </a:p>
          <a:p>
            <a:r>
              <a:rPr lang="en-US" sz="2800" dirty="0" smtClean="0">
                <a:latin typeface="Times New Roman" panose="02020603050405020304" pitchFamily="18" charset="0"/>
                <a:cs typeface="Times New Roman" panose="02020603050405020304" pitchFamily="18" charset="0"/>
              </a:rPr>
              <a:t>Do not reply to spam</a:t>
            </a:r>
          </a:p>
          <a:p>
            <a:r>
              <a:rPr lang="en-US" sz="2800" dirty="0" smtClean="0">
                <a:latin typeface="Times New Roman" panose="02020603050405020304" pitchFamily="18" charset="0"/>
                <a:cs typeface="Times New Roman" panose="02020603050405020304" pitchFamily="18" charset="0"/>
              </a:rPr>
              <a:t>Effectiveness and security</a:t>
            </a:r>
          </a:p>
          <a:p>
            <a:endParaRPr lang="en-US" sz="2800" dirty="0">
              <a:latin typeface="Times New Roman" panose="02020603050405020304" pitchFamily="18" charset="0"/>
              <a:cs typeface="Times New Roman" panose="02020603050405020304" pitchFamily="18" charset="0"/>
            </a:endParaRPr>
          </a:p>
          <a:p>
            <a:r>
              <a:rPr lang="en-US" sz="2800" dirty="0" smtClean="0">
                <a:latin typeface="Times New Roman" panose="02020603050405020304" pitchFamily="18" charset="0"/>
                <a:cs typeface="Times New Roman" panose="02020603050405020304" pitchFamily="18" charset="0"/>
              </a:rPr>
              <a:t>Summary and difference between Letters, Memos and Emails </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19719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wipe(down)">
                                      <p:cBhvr>
                                        <p:cTn id="10" dur="500"/>
                                        <p:tgtEl>
                                          <p:spTgt spid="5">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animEffect transition="in" filter="wipe(down)">
                                      <p:cBhvr>
                                        <p:cTn id="13" dur="500"/>
                                        <p:tgtEl>
                                          <p:spTgt spid="5">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5">
                                            <p:txEl>
                                              <p:pRg st="4" end="4"/>
                                            </p:txEl>
                                          </p:spTgt>
                                        </p:tgtEl>
                                        <p:attrNameLst>
                                          <p:attrName>style.visibility</p:attrName>
                                        </p:attrNameLst>
                                      </p:cBhvr>
                                      <p:to>
                                        <p:strVal val="visible"/>
                                      </p:to>
                                    </p:set>
                                    <p:animEffect transition="in" filter="wipe(down)">
                                      <p:cBhvr>
                                        <p:cTn id="16" dur="500"/>
                                        <p:tgtEl>
                                          <p:spTgt spid="5">
                                            <p:txEl>
                                              <p:pRg st="4" end="4"/>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animEffect transition="in" filter="wipe(down)">
                                      <p:cBhvr>
                                        <p:cTn id="19"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xmlns="" id="{42179319-A869-4200-BFD0-D327D907F4CC}"/>
              </a:ext>
            </a:extLst>
          </p:cNvPr>
          <p:cNvSpPr>
            <a:spLocks noGrp="1"/>
          </p:cNvSpPr>
          <p:nvPr>
            <p:ph type="ftr" sz="quarter" idx="11"/>
          </p:nvPr>
        </p:nvSpPr>
        <p:spPr>
          <a:xfrm>
            <a:off x="571500" y="6482889"/>
            <a:ext cx="11359946" cy="365125"/>
          </a:xfrm>
        </p:spPr>
        <p:txBody>
          <a:bodyPr/>
          <a:lstStyle/>
          <a:p>
            <a:r>
              <a:rPr lang="en-IN" dirty="0" err="1">
                <a:latin typeface="Cambria" panose="02040503050406030204" pitchFamily="18" charset="0"/>
                <a:ea typeface="Cambria" panose="02040503050406030204" pitchFamily="18" charset="0"/>
              </a:rPr>
              <a:t>Dept</a:t>
            </a:r>
            <a:r>
              <a:rPr lang="en-IN" dirty="0">
                <a:latin typeface="Cambria" panose="02040503050406030204" pitchFamily="18" charset="0"/>
                <a:ea typeface="Cambria" panose="02040503050406030204" pitchFamily="18" charset="0"/>
              </a:rPr>
              <a:t>: Mechanical Engineering                                                                                   Faculty:</a:t>
            </a:r>
          </a:p>
        </p:txBody>
      </p:sp>
      <p:sp>
        <p:nvSpPr>
          <p:cNvPr id="10" name="TextBox 9">
            <a:extLst>
              <a:ext uri="{FF2B5EF4-FFF2-40B4-BE49-F238E27FC236}">
                <a16:creationId xmlns:a16="http://schemas.microsoft.com/office/drawing/2014/main" xmlns="" id="{15161684-1450-4AD6-A9AC-3C8BCF1BA53D}"/>
              </a:ext>
            </a:extLst>
          </p:cNvPr>
          <p:cNvSpPr txBox="1"/>
          <p:nvPr/>
        </p:nvSpPr>
        <p:spPr>
          <a:xfrm>
            <a:off x="571500" y="2444497"/>
            <a:ext cx="6896100" cy="1200329"/>
          </a:xfrm>
          <a:prstGeom prst="rect">
            <a:avLst/>
          </a:prstGeom>
          <a:solidFill>
            <a:schemeClr val="accent4"/>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ctr"/>
            <a:r>
              <a:rPr lang="en-US" sz="7200" b="1" dirty="0">
                <a:latin typeface="Cambria" panose="02040503050406030204" pitchFamily="18" charset="0"/>
                <a:ea typeface="Cambria" panose="02040503050406030204" pitchFamily="18" charset="0"/>
              </a:rPr>
              <a:t>Thank You</a:t>
            </a:r>
          </a:p>
        </p:txBody>
      </p:sp>
    </p:spTree>
    <p:extLst>
      <p:ext uri="{BB962C8B-B14F-4D97-AF65-F5344CB8AC3E}">
        <p14:creationId xmlns="" xmlns:p14="http://schemas.microsoft.com/office/powerpoint/2010/main" val="183660690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17950" y="1405972"/>
            <a:ext cx="10940638" cy="4524315"/>
          </a:xfrm>
          <a:prstGeom prst="rect">
            <a:avLst/>
          </a:prstGeom>
        </p:spPr>
        <p:txBody>
          <a:bodyPr wrap="square">
            <a:spAutoFit/>
          </a:bodyPr>
          <a:lstStyle/>
          <a:p>
            <a:pPr algn="ctr"/>
            <a:r>
              <a:rPr lang="en-US" sz="2400" b="1" dirty="0" smtClean="0">
                <a:solidFill>
                  <a:schemeClr val="accent2"/>
                </a:solidFill>
              </a:rPr>
              <a:t>Module-IV: Formal Letters, Memos and Email</a:t>
            </a:r>
          </a:p>
          <a:p>
            <a:pPr algn="ctr"/>
            <a:r>
              <a:rPr lang="en-US" sz="2400" b="1" dirty="0" smtClean="0">
                <a:solidFill>
                  <a:schemeClr val="accent2"/>
                </a:solidFill>
              </a:rPr>
              <a:t>Introduction:</a:t>
            </a:r>
          </a:p>
          <a:p>
            <a:r>
              <a:rPr lang="en-US" sz="2400" dirty="0" smtClean="0">
                <a:latin typeface="Times New Roman" panose="02020603050405020304" pitchFamily="18" charset="0"/>
                <a:cs typeface="Times New Roman" panose="02020603050405020304" pitchFamily="18" charset="0"/>
              </a:rPr>
              <a:t>Formal  written communication includes  business interactions in the form of memoranda, letters, emails, reports, manuals  ,bulletins, etc. In present day workplaces, the transfer of information on paper has been substantially replaced by electronic communication.</a:t>
            </a:r>
          </a:p>
          <a:p>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However, the value of well-written messages remains unchanged, effective  letter writing requires  a strong command over language , knowledge of the various popular formats, coherent thoughts, and  a good  choice of words.</a:t>
            </a:r>
          </a:p>
          <a:p>
            <a:endParaRPr lang="en-US" sz="2400" dirty="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Any document has to be designed with respect to the target audience . It is essential  to be précis and concise. Hence, avoid peripheral details and directly address the issue</a:t>
            </a:r>
          </a:p>
        </p:txBody>
      </p:sp>
      <p:sp>
        <p:nvSpPr>
          <p:cNvPr id="2" name="Rectangle 1"/>
          <p:cNvSpPr/>
          <p:nvPr/>
        </p:nvSpPr>
        <p:spPr>
          <a:xfrm rot="10800000" flipH="1" flipV="1">
            <a:off x="8979436" y="6488668"/>
            <a:ext cx="2579152" cy="369332"/>
          </a:xfrm>
          <a:prstGeom prst="rect">
            <a:avLst/>
          </a:prstGeom>
        </p:spPr>
        <p:txBody>
          <a:bodyPr wrap="square">
            <a:spAutoFit/>
          </a:bodyPr>
          <a:lstStyle/>
          <a:p>
            <a:r>
              <a:rPr lang="en-US" dirty="0" err="1" smtClean="0">
                <a:solidFill>
                  <a:schemeClr val="bg1"/>
                </a:solidFill>
                <a:latin typeface="Times New Roman" panose="02020603050405020304" pitchFamily="18" charset="0"/>
                <a:cs typeface="Times New Roman" panose="02020603050405020304" pitchFamily="18" charset="0"/>
              </a:rPr>
              <a:t>R.bharathi</a:t>
            </a:r>
            <a:r>
              <a:rPr lang="en-US" dirty="0" smtClean="0">
                <a:solidFill>
                  <a:schemeClr val="bg1"/>
                </a:solidFill>
                <a:latin typeface="Times New Roman" panose="02020603050405020304" pitchFamily="18" charset="0"/>
                <a:cs typeface="Times New Roman" panose="02020603050405020304" pitchFamily="18" charset="0"/>
              </a:rPr>
              <a:t>.</a:t>
            </a:r>
            <a:endParaRPr lang="en-US" dirty="0">
              <a:solidFill>
                <a:schemeClr val="bg1"/>
              </a:solidFill>
              <a:latin typeface="Times New Roman" panose="02020603050405020304" pitchFamily="18" charset="0"/>
              <a:cs typeface="Times New Roman" panose="02020603050405020304" pitchFamily="18" charset="0"/>
            </a:endParaRPr>
          </a:p>
        </p:txBody>
      </p:sp>
      <p:sp>
        <p:nvSpPr>
          <p:cNvPr id="5" name="Rectangle 4"/>
          <p:cNvSpPr/>
          <p:nvPr/>
        </p:nvSpPr>
        <p:spPr>
          <a:xfrm>
            <a:off x="1943100" y="6488668"/>
            <a:ext cx="3000375" cy="369332"/>
          </a:xfrm>
          <a:prstGeom prst="rect">
            <a:avLst/>
          </a:prstGeom>
        </p:spPr>
        <p:txBody>
          <a:bodyPr wrap="square">
            <a:spAutoFit/>
          </a:bodyPr>
          <a:lstStyle/>
          <a:p>
            <a:r>
              <a:rPr lang="en-US" dirty="0" smtClean="0">
                <a:solidFill>
                  <a:schemeClr val="bg1"/>
                </a:solidFill>
                <a:latin typeface="Times New Roman" panose="02020603050405020304" pitchFamily="18" charset="0"/>
                <a:cs typeface="Times New Roman" panose="02020603050405020304" pitchFamily="18" charset="0"/>
              </a:rPr>
              <a:t>Basic science and Humanities</a:t>
            </a:r>
            <a:endParaRPr lang="en-US" dirty="0">
              <a:solidFill>
                <a:schemeClr val="bg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wipe(down)">
                                      <p:cBhvr>
                                        <p:cTn id="7" dur="500"/>
                                        <p:tgtEl>
                                          <p:spTgt spid="4">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xEl>
                                              <p:pRg st="3" end="3"/>
                                            </p:txEl>
                                          </p:spTgt>
                                        </p:tgtEl>
                                        <p:attrNameLst>
                                          <p:attrName>style.visibility</p:attrName>
                                        </p:attrNameLst>
                                      </p:cBhvr>
                                      <p:to>
                                        <p:strVal val="visible"/>
                                      </p:to>
                                    </p:set>
                                    <p:animEffect transition="in" filter="wipe(down)">
                                      <p:cBhvr>
                                        <p:cTn id="10" dur="500"/>
                                        <p:tgtEl>
                                          <p:spTgt spid="4">
                                            <p:txEl>
                                              <p:pRg st="3" end="3"/>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4">
                                            <p:txEl>
                                              <p:pRg st="5" end="5"/>
                                            </p:txEl>
                                          </p:spTgt>
                                        </p:tgtEl>
                                        <p:attrNameLst>
                                          <p:attrName>style.visibility</p:attrName>
                                        </p:attrNameLst>
                                      </p:cBhvr>
                                      <p:to>
                                        <p:strVal val="visible"/>
                                      </p:to>
                                    </p:set>
                                    <p:animEffect transition="in" filter="wipe(down)">
                                      <p:cBhvr>
                                        <p:cTn id="13"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38200" y="1500188"/>
            <a:ext cx="10515600" cy="4676775"/>
          </a:xfrm>
        </p:spPr>
        <p:txBody>
          <a:bodyPr/>
          <a:lstStyle/>
          <a:p>
            <a:r>
              <a:rPr lang="en-US" b="1" dirty="0" smtClean="0">
                <a:solidFill>
                  <a:schemeClr val="accent2"/>
                </a:solidFill>
              </a:rPr>
              <a:t>F</a:t>
            </a:r>
            <a:r>
              <a:rPr lang="en-US" b="1" dirty="0" smtClean="0">
                <a:solidFill>
                  <a:schemeClr val="accent2"/>
                </a:solidFill>
                <a:latin typeface="Times New Roman" panose="02020603050405020304" pitchFamily="18" charset="0"/>
                <a:cs typeface="Times New Roman" panose="02020603050405020304" pitchFamily="18" charset="0"/>
              </a:rPr>
              <a:t>ormats of written Correspondence</a:t>
            </a:r>
          </a:p>
          <a:p>
            <a:r>
              <a:rPr lang="en-US" dirty="0" smtClean="0">
                <a:latin typeface="Times New Roman" panose="02020603050405020304" pitchFamily="18" charset="0"/>
                <a:cs typeface="Times New Roman" panose="02020603050405020304" pitchFamily="18" charset="0"/>
              </a:rPr>
              <a:t>Organizations usually have a set format for memos and letters. And hence each organization has its own established  pattern of written communication. However , the current approach  of There are similarities as well as difference  in the structure of letters, memos and emails. </a:t>
            </a:r>
          </a:p>
          <a:p>
            <a:r>
              <a:rPr lang="en-US" dirty="0" smtClean="0">
                <a:latin typeface="Times New Roman" panose="02020603050405020304" pitchFamily="18" charset="0"/>
                <a:cs typeface="Times New Roman" panose="02020603050405020304" pitchFamily="18" charset="0"/>
              </a:rPr>
              <a:t>A memo consist of  a To, From, Subject, and date approach, which makes interoffice communication easier. Since it has recommendation towards the end, it quickly gives action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wipe(down)">
                                      <p:cBhvr>
                                        <p:cTn id="10" dur="500"/>
                                        <p:tgtEl>
                                          <p:spTgt spid="2">
                                            <p:txEl>
                                              <p:pRg st="1" end="1"/>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wipe(down)">
                                      <p:cBhvr>
                                        <p:cTn id="13"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7298395" y="6488668"/>
            <a:ext cx="1322029" cy="369332"/>
          </a:xfrm>
          <a:prstGeom prst="rect">
            <a:avLst/>
          </a:prstGeom>
        </p:spPr>
        <p:txBody>
          <a:bodyPr wrap="none">
            <a:spAutoFit/>
          </a:bodyPr>
          <a:lstStyle/>
          <a:p>
            <a:pPr algn="r"/>
            <a:r>
              <a:rPr lang="en-US" b="1" dirty="0" err="1" smtClean="0">
                <a:solidFill>
                  <a:schemeClr val="bg1"/>
                </a:solidFill>
                <a:latin typeface="Cambria" panose="02040503050406030204" pitchFamily="18" charset="0"/>
                <a:ea typeface="Cambria" panose="02040503050406030204" pitchFamily="18" charset="0"/>
              </a:rPr>
              <a:t>R.Bharathi</a:t>
            </a:r>
            <a:endParaRPr lang="en-US" b="1" dirty="0">
              <a:solidFill>
                <a:schemeClr val="bg1"/>
              </a:solidFill>
              <a:latin typeface="Cambria" panose="02040503050406030204" pitchFamily="18" charset="0"/>
              <a:ea typeface="Cambria" panose="02040503050406030204" pitchFamily="18" charset="0"/>
            </a:endParaRPr>
          </a:p>
        </p:txBody>
      </p:sp>
      <p:sp>
        <p:nvSpPr>
          <p:cNvPr id="12" name="Rectangle 11"/>
          <p:cNvSpPr/>
          <p:nvPr/>
        </p:nvSpPr>
        <p:spPr>
          <a:xfrm>
            <a:off x="2164443" y="6488668"/>
            <a:ext cx="2871299" cy="369332"/>
          </a:xfrm>
          <a:prstGeom prst="rect">
            <a:avLst/>
          </a:prstGeom>
        </p:spPr>
        <p:txBody>
          <a:bodyPr wrap="none">
            <a:spAutoFit/>
          </a:bodyPr>
          <a:lstStyle/>
          <a:p>
            <a:r>
              <a:rPr lang="en-US" dirty="0" smtClean="0">
                <a:solidFill>
                  <a:schemeClr val="bg1"/>
                </a:solidFill>
                <a:latin typeface="Cambria" panose="02040503050406030204" pitchFamily="18" charset="0"/>
                <a:ea typeface="Cambria" panose="02040503050406030204" pitchFamily="18" charset="0"/>
              </a:rPr>
              <a:t>Basic science &amp; Humanities</a:t>
            </a:r>
            <a:endParaRPr lang="en-US" dirty="0">
              <a:solidFill>
                <a:schemeClr val="bg1"/>
              </a:solidFill>
            </a:endParaRPr>
          </a:p>
        </p:txBody>
      </p:sp>
      <p:sp>
        <p:nvSpPr>
          <p:cNvPr id="3" name="Title 2"/>
          <p:cNvSpPr>
            <a:spLocks noGrp="1"/>
          </p:cNvSpPr>
          <p:nvPr>
            <p:ph type="title"/>
          </p:nvPr>
        </p:nvSpPr>
        <p:spPr/>
        <p:txBody>
          <a:bodyPr>
            <a:normAutofit/>
          </a:bodyPr>
          <a:lstStyle/>
          <a:p>
            <a:r>
              <a:rPr lang="en-US" sz="2800" b="1" dirty="0" smtClean="0">
                <a:solidFill>
                  <a:schemeClr val="accent2"/>
                </a:solidFill>
                <a:latin typeface="Times New Roman" panose="02020603050405020304" pitchFamily="18" charset="0"/>
                <a:cs typeface="Times New Roman" panose="02020603050405020304" pitchFamily="18" charset="0"/>
              </a:rPr>
              <a:t>Formats of written correspondence</a:t>
            </a:r>
            <a:endParaRPr lang="en-US" sz="2800" b="1" dirty="0">
              <a:solidFill>
                <a:schemeClr val="accent2"/>
              </a:solidFill>
              <a:latin typeface="Times New Roman" panose="02020603050405020304" pitchFamily="18" charset="0"/>
              <a:cs typeface="Times New Roman" panose="02020603050405020304" pitchFamily="18" charset="0"/>
            </a:endParaRPr>
          </a:p>
        </p:txBody>
      </p:sp>
      <p:sp>
        <p:nvSpPr>
          <p:cNvPr id="4" name="Content Placeholder 3"/>
          <p:cNvSpPr>
            <a:spLocks noGrp="1"/>
          </p:cNvSpPr>
          <p:nvPr>
            <p:ph idx="1"/>
          </p:nvPr>
        </p:nvSpPr>
        <p:spPr/>
        <p:txBody>
          <a:bodyPr/>
          <a:lstStyle/>
          <a:p>
            <a:r>
              <a:rPr lang="en-US" dirty="0" smtClean="0">
                <a:latin typeface="Times New Roman" panose="02020603050405020304" pitchFamily="18" charset="0"/>
                <a:cs typeface="Times New Roman" panose="02020603050405020304" pitchFamily="18" charset="0"/>
              </a:rPr>
              <a:t>Letters are longer and more formal than emails and memos. </a:t>
            </a:r>
          </a:p>
          <a:p>
            <a:r>
              <a:rPr lang="en-US" dirty="0" smtClean="0">
                <a:latin typeface="Times New Roman" panose="02020603050405020304" pitchFamily="18" charset="0"/>
                <a:cs typeface="Times New Roman" panose="02020603050405020304" pitchFamily="18" charset="0"/>
              </a:rPr>
              <a:t>While memos and emails are shorter, and emails should not exceed  what can fit one screen.</a:t>
            </a:r>
          </a:p>
          <a:p>
            <a:r>
              <a:rPr lang="en-US" dirty="0" smtClean="0">
                <a:latin typeface="Times New Roman" panose="02020603050405020304" pitchFamily="18" charset="0"/>
                <a:cs typeface="Times New Roman" panose="02020603050405020304" pitchFamily="18" charset="0"/>
              </a:rPr>
              <a:t>Further, a letter is generally written to one person. While memos and emails are addressed to group of people . And emails have attachment  such as pictures, scanned images, documents, and audio/video clips.</a:t>
            </a:r>
          </a:p>
          <a:p>
            <a:r>
              <a:rPr lang="en-US" dirty="0" smtClean="0">
                <a:latin typeface="Times New Roman" panose="02020603050405020304" pitchFamily="18" charset="0"/>
                <a:cs typeface="Times New Roman" panose="02020603050405020304" pitchFamily="18" charset="0"/>
              </a:rPr>
              <a:t>Before selecting  the mode of communication, one has to consider several factors, including the purpose of writing, the  urgency of the information being conveyed , and the expected impact.</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753901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wipe(down)">
                                      <p:cBhvr>
                                        <p:cTn id="10" dur="500"/>
                                        <p:tgtEl>
                                          <p:spTgt spid="4">
                                            <p:txEl>
                                              <p:pRg st="1" end="1"/>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wipe(down)">
                                      <p:cBhvr>
                                        <p:cTn id="13" dur="500"/>
                                        <p:tgtEl>
                                          <p:spTgt spid="4">
                                            <p:txEl>
                                              <p:pRg st="2" end="2"/>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4">
                                            <p:txEl>
                                              <p:pRg st="3" end="3"/>
                                            </p:txEl>
                                          </p:spTgt>
                                        </p:tgtEl>
                                        <p:attrNameLst>
                                          <p:attrName>style.visibility</p:attrName>
                                        </p:attrNameLst>
                                      </p:cBhvr>
                                      <p:to>
                                        <p:strVal val="visible"/>
                                      </p:to>
                                    </p:set>
                                    <p:animEffect transition="in" filter="wipe(down)">
                                      <p:cBhvr>
                                        <p:cTn id="16"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302604" y="1555056"/>
            <a:ext cx="11442928" cy="4524315"/>
          </a:xfrm>
          <a:prstGeom prst="rect">
            <a:avLst/>
          </a:prstGeom>
        </p:spPr>
        <p:txBody>
          <a:bodyPr wrap="square">
            <a:spAutoFit/>
          </a:bodyPr>
          <a:lstStyle/>
          <a:p>
            <a:r>
              <a:rPr lang="en-US" sz="2400" b="1" dirty="0" smtClean="0">
                <a:solidFill>
                  <a:schemeClr val="accent2"/>
                </a:solidFill>
                <a:latin typeface="Times New Roman" panose="02020603050405020304" pitchFamily="18" charset="0"/>
                <a:cs typeface="Times New Roman" panose="02020603050405020304" pitchFamily="18" charset="0"/>
              </a:rPr>
              <a:t>Types of Messages</a:t>
            </a:r>
          </a:p>
          <a:p>
            <a:endParaRPr lang="en-US" sz="2400" dirty="0" smtClean="0">
              <a:solidFill>
                <a:schemeClr val="accent5">
                  <a:lumMod val="50000"/>
                </a:schemeClr>
              </a:solidFill>
              <a:latin typeface="Times New Roman" panose="02020603050405020304" pitchFamily="18" charset="0"/>
              <a:cs typeface="Times New Roman" panose="02020603050405020304" pitchFamily="18" charset="0"/>
            </a:endParaRPr>
          </a:p>
          <a:p>
            <a:r>
              <a:rPr lang="en-US" sz="2400" dirty="0" smtClean="0">
                <a:solidFill>
                  <a:schemeClr val="accent5">
                    <a:lumMod val="50000"/>
                  </a:schemeClr>
                </a:solidFill>
                <a:latin typeface="Times New Roman" panose="02020603050405020304" pitchFamily="18" charset="0"/>
                <a:cs typeface="Times New Roman" panose="02020603050405020304" pitchFamily="18" charset="0"/>
              </a:rPr>
              <a:t>General Message</a:t>
            </a:r>
          </a:p>
          <a:p>
            <a:r>
              <a:rPr lang="en-US" sz="2400" dirty="0" smtClean="0">
                <a:solidFill>
                  <a:schemeClr val="accent5">
                    <a:lumMod val="50000"/>
                  </a:schemeClr>
                </a:solidFill>
                <a:latin typeface="Times New Roman" panose="02020603050405020304" pitchFamily="18" charset="0"/>
                <a:cs typeface="Times New Roman" panose="02020603050405020304" pitchFamily="18" charset="0"/>
              </a:rPr>
              <a:t>Positive news</a:t>
            </a:r>
          </a:p>
          <a:p>
            <a:r>
              <a:rPr lang="en-US" sz="2400" dirty="0" smtClean="0">
                <a:solidFill>
                  <a:schemeClr val="accent5">
                    <a:lumMod val="50000"/>
                  </a:schemeClr>
                </a:solidFill>
                <a:latin typeface="Times New Roman" panose="02020603050405020304" pitchFamily="18" charset="0"/>
                <a:cs typeface="Times New Roman" panose="02020603050405020304" pitchFamily="18" charset="0"/>
              </a:rPr>
              <a:t>Bad news </a:t>
            </a:r>
          </a:p>
          <a:p>
            <a:r>
              <a:rPr lang="en-US" sz="2400" dirty="0" smtClean="0">
                <a:solidFill>
                  <a:schemeClr val="accent5">
                    <a:lumMod val="50000"/>
                  </a:schemeClr>
                </a:solidFill>
                <a:latin typeface="Times New Roman" panose="02020603050405020304" pitchFamily="18" charset="0"/>
                <a:cs typeface="Times New Roman" panose="02020603050405020304" pitchFamily="18" charset="0"/>
              </a:rPr>
              <a:t>Negative message </a:t>
            </a:r>
          </a:p>
          <a:p>
            <a:endParaRPr lang="en-US" sz="2400" dirty="0">
              <a:solidFill>
                <a:schemeClr val="accent2"/>
              </a:solidFill>
              <a:latin typeface="Times New Roman" panose="02020603050405020304" pitchFamily="18" charset="0"/>
              <a:cs typeface="Times New Roman" panose="02020603050405020304" pitchFamily="18" charset="0"/>
            </a:endParaRPr>
          </a:p>
          <a:p>
            <a:r>
              <a:rPr lang="en-US" sz="2400" b="1" dirty="0" smtClean="0">
                <a:solidFill>
                  <a:schemeClr val="accent2"/>
                </a:solidFill>
                <a:latin typeface="Times New Roman" panose="02020603050405020304" pitchFamily="18" charset="0"/>
                <a:cs typeface="Times New Roman" panose="02020603050405020304" pitchFamily="18" charset="0"/>
              </a:rPr>
              <a:t>Letter writing</a:t>
            </a:r>
          </a:p>
          <a:p>
            <a:r>
              <a:rPr lang="en-US" sz="2400" dirty="0" smtClean="0">
                <a:solidFill>
                  <a:schemeClr val="accent5">
                    <a:lumMod val="50000"/>
                  </a:schemeClr>
                </a:solidFill>
                <a:latin typeface="Times New Roman" panose="02020603050405020304" pitchFamily="18" charset="0"/>
                <a:cs typeface="Times New Roman" panose="02020603050405020304" pitchFamily="18" charset="0"/>
              </a:rPr>
              <a:t>The  Seven Cs of letter writing</a:t>
            </a:r>
          </a:p>
          <a:p>
            <a:r>
              <a:rPr lang="en-US" sz="2400" dirty="0" smtClean="0">
                <a:solidFill>
                  <a:schemeClr val="accent5">
                    <a:lumMod val="50000"/>
                  </a:schemeClr>
                </a:solidFill>
                <a:latin typeface="Times New Roman" panose="02020603050405020304" pitchFamily="18" charset="0"/>
                <a:cs typeface="Times New Roman" panose="02020603050405020304" pitchFamily="18" charset="0"/>
              </a:rPr>
              <a:t>Clarity </a:t>
            </a:r>
          </a:p>
          <a:p>
            <a:r>
              <a:rPr lang="en-US" sz="2400" dirty="0" smtClean="0">
                <a:solidFill>
                  <a:schemeClr val="accent5">
                    <a:lumMod val="50000"/>
                  </a:schemeClr>
                </a:solidFill>
                <a:latin typeface="Times New Roman" panose="02020603050405020304" pitchFamily="18" charset="0"/>
                <a:cs typeface="Times New Roman" panose="02020603050405020304" pitchFamily="18" charset="0"/>
              </a:rPr>
              <a:t>Conciseness </a:t>
            </a:r>
          </a:p>
          <a:p>
            <a:r>
              <a:rPr lang="en-US" sz="2400" dirty="0" smtClean="0">
                <a:solidFill>
                  <a:schemeClr val="accent5">
                    <a:lumMod val="50000"/>
                  </a:schemeClr>
                </a:solidFill>
                <a:latin typeface="Times New Roman" panose="02020603050405020304" pitchFamily="18" charset="0"/>
                <a:cs typeface="Times New Roman" panose="02020603050405020304" pitchFamily="18" charset="0"/>
              </a:rPr>
              <a:t>Correctness </a:t>
            </a:r>
            <a:endParaRPr lang="en-US" sz="2400" dirty="0">
              <a:solidFill>
                <a:schemeClr val="accent5">
                  <a:lumMod val="50000"/>
                </a:schemeClr>
              </a:solidFill>
              <a:latin typeface="Times New Roman" panose="02020603050405020304" pitchFamily="18" charset="0"/>
              <a:cs typeface="Times New Roman" panose="02020603050405020304" pitchFamily="18" charset="0"/>
            </a:endParaRPr>
          </a:p>
        </p:txBody>
      </p:sp>
      <p:sp>
        <p:nvSpPr>
          <p:cNvPr id="11" name="Rectangle 10"/>
          <p:cNvSpPr/>
          <p:nvPr/>
        </p:nvSpPr>
        <p:spPr>
          <a:xfrm>
            <a:off x="7375668" y="6488668"/>
            <a:ext cx="1322029" cy="369332"/>
          </a:xfrm>
          <a:prstGeom prst="rect">
            <a:avLst/>
          </a:prstGeom>
        </p:spPr>
        <p:txBody>
          <a:bodyPr wrap="none">
            <a:spAutoFit/>
          </a:bodyPr>
          <a:lstStyle/>
          <a:p>
            <a:pPr algn="r"/>
            <a:r>
              <a:rPr lang="en-US" b="1" dirty="0" err="1" smtClean="0">
                <a:solidFill>
                  <a:schemeClr val="bg1"/>
                </a:solidFill>
                <a:latin typeface="Cambria" panose="02040503050406030204" pitchFamily="18" charset="0"/>
                <a:ea typeface="Cambria" panose="02040503050406030204" pitchFamily="18" charset="0"/>
              </a:rPr>
              <a:t>R.Bharathi</a:t>
            </a:r>
            <a:endParaRPr lang="en-US" b="1" dirty="0">
              <a:solidFill>
                <a:schemeClr val="bg1"/>
              </a:solidFill>
              <a:latin typeface="Cambria" panose="02040503050406030204" pitchFamily="18" charset="0"/>
              <a:ea typeface="Cambria" panose="02040503050406030204" pitchFamily="18" charset="0"/>
            </a:endParaRPr>
          </a:p>
        </p:txBody>
      </p:sp>
      <p:sp>
        <p:nvSpPr>
          <p:cNvPr id="12" name="Rectangle 11"/>
          <p:cNvSpPr/>
          <p:nvPr/>
        </p:nvSpPr>
        <p:spPr>
          <a:xfrm>
            <a:off x="2000250" y="6488668"/>
            <a:ext cx="3257550" cy="369332"/>
          </a:xfrm>
          <a:prstGeom prst="rect">
            <a:avLst/>
          </a:prstGeom>
        </p:spPr>
        <p:txBody>
          <a:bodyPr wrap="square">
            <a:spAutoFit/>
          </a:bodyPr>
          <a:lstStyle/>
          <a:p>
            <a:r>
              <a:rPr lang="en-US" dirty="0" smtClean="0">
                <a:solidFill>
                  <a:schemeClr val="bg1"/>
                </a:solidFill>
                <a:latin typeface="Cambria" panose="02040503050406030204" pitchFamily="18" charset="0"/>
                <a:ea typeface="Cambria" panose="02040503050406030204" pitchFamily="18" charset="0"/>
              </a:rPr>
              <a:t>Basic science and   Humanities</a:t>
            </a:r>
            <a:endParaRPr lang="en-US" dirty="0">
              <a:solidFill>
                <a:schemeClr val="bg1"/>
              </a:solidFill>
            </a:endParaRPr>
          </a:p>
        </p:txBody>
      </p:sp>
    </p:spTree>
    <p:extLst>
      <p:ext uri="{BB962C8B-B14F-4D97-AF65-F5344CB8AC3E}">
        <p14:creationId xmlns="" xmlns:p14="http://schemas.microsoft.com/office/powerpoint/2010/main" val="1753901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wipe(down)">
                                      <p:cBhvr>
                                        <p:cTn id="7" dur="500"/>
                                        <p:tgtEl>
                                          <p:spTgt spid="10">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10">
                                            <p:txEl>
                                              <p:pRg st="2" end="2"/>
                                            </p:txEl>
                                          </p:spTgt>
                                        </p:tgtEl>
                                        <p:attrNameLst>
                                          <p:attrName>style.visibility</p:attrName>
                                        </p:attrNameLst>
                                      </p:cBhvr>
                                      <p:to>
                                        <p:strVal val="visible"/>
                                      </p:to>
                                    </p:set>
                                    <p:animEffect transition="in" filter="wipe(down)">
                                      <p:cBhvr>
                                        <p:cTn id="10" dur="500"/>
                                        <p:tgtEl>
                                          <p:spTgt spid="10">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10">
                                            <p:txEl>
                                              <p:pRg st="3" end="3"/>
                                            </p:txEl>
                                          </p:spTgt>
                                        </p:tgtEl>
                                        <p:attrNameLst>
                                          <p:attrName>style.visibility</p:attrName>
                                        </p:attrNameLst>
                                      </p:cBhvr>
                                      <p:to>
                                        <p:strVal val="visible"/>
                                      </p:to>
                                    </p:set>
                                    <p:animEffect transition="in" filter="wipe(down)">
                                      <p:cBhvr>
                                        <p:cTn id="13" dur="500"/>
                                        <p:tgtEl>
                                          <p:spTgt spid="10">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10">
                                            <p:txEl>
                                              <p:pRg st="4" end="4"/>
                                            </p:txEl>
                                          </p:spTgt>
                                        </p:tgtEl>
                                        <p:attrNameLst>
                                          <p:attrName>style.visibility</p:attrName>
                                        </p:attrNameLst>
                                      </p:cBhvr>
                                      <p:to>
                                        <p:strVal val="visible"/>
                                      </p:to>
                                    </p:set>
                                    <p:animEffect transition="in" filter="wipe(down)">
                                      <p:cBhvr>
                                        <p:cTn id="16" dur="500"/>
                                        <p:tgtEl>
                                          <p:spTgt spid="10">
                                            <p:txEl>
                                              <p:pRg st="4" end="4"/>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10">
                                            <p:txEl>
                                              <p:pRg st="5" end="5"/>
                                            </p:txEl>
                                          </p:spTgt>
                                        </p:tgtEl>
                                        <p:attrNameLst>
                                          <p:attrName>style.visibility</p:attrName>
                                        </p:attrNameLst>
                                      </p:cBhvr>
                                      <p:to>
                                        <p:strVal val="visible"/>
                                      </p:to>
                                    </p:set>
                                    <p:animEffect transition="in" filter="wipe(down)">
                                      <p:cBhvr>
                                        <p:cTn id="19" dur="500"/>
                                        <p:tgtEl>
                                          <p:spTgt spid="10">
                                            <p:txEl>
                                              <p:pRg st="5" end="5"/>
                                            </p:txEl>
                                          </p:spTgt>
                                        </p:tgtEl>
                                      </p:cBhvr>
                                    </p:animEffect>
                                  </p:childTnLst>
                                </p:cTn>
                              </p:par>
                              <p:par>
                                <p:cTn id="20" presetID="22" presetClass="entr" presetSubtype="4" fill="hold" nodeType="withEffect">
                                  <p:stCondLst>
                                    <p:cond delay="0"/>
                                  </p:stCondLst>
                                  <p:childTnLst>
                                    <p:set>
                                      <p:cBhvr>
                                        <p:cTn id="21" dur="1" fill="hold">
                                          <p:stCondLst>
                                            <p:cond delay="0"/>
                                          </p:stCondLst>
                                        </p:cTn>
                                        <p:tgtEl>
                                          <p:spTgt spid="10">
                                            <p:txEl>
                                              <p:pRg st="7" end="7"/>
                                            </p:txEl>
                                          </p:spTgt>
                                        </p:tgtEl>
                                        <p:attrNameLst>
                                          <p:attrName>style.visibility</p:attrName>
                                        </p:attrNameLst>
                                      </p:cBhvr>
                                      <p:to>
                                        <p:strVal val="visible"/>
                                      </p:to>
                                    </p:set>
                                    <p:animEffect transition="in" filter="wipe(down)">
                                      <p:cBhvr>
                                        <p:cTn id="22" dur="500"/>
                                        <p:tgtEl>
                                          <p:spTgt spid="10">
                                            <p:txEl>
                                              <p:pRg st="7" end="7"/>
                                            </p:txEl>
                                          </p:spTgt>
                                        </p:tgtEl>
                                      </p:cBhvr>
                                    </p:animEffect>
                                  </p:childTnLst>
                                </p:cTn>
                              </p:par>
                              <p:par>
                                <p:cTn id="23" presetID="22" presetClass="entr" presetSubtype="4" fill="hold" nodeType="withEffect">
                                  <p:stCondLst>
                                    <p:cond delay="0"/>
                                  </p:stCondLst>
                                  <p:childTnLst>
                                    <p:set>
                                      <p:cBhvr>
                                        <p:cTn id="24" dur="1" fill="hold">
                                          <p:stCondLst>
                                            <p:cond delay="0"/>
                                          </p:stCondLst>
                                        </p:cTn>
                                        <p:tgtEl>
                                          <p:spTgt spid="10">
                                            <p:txEl>
                                              <p:pRg st="8" end="8"/>
                                            </p:txEl>
                                          </p:spTgt>
                                        </p:tgtEl>
                                        <p:attrNameLst>
                                          <p:attrName>style.visibility</p:attrName>
                                        </p:attrNameLst>
                                      </p:cBhvr>
                                      <p:to>
                                        <p:strVal val="visible"/>
                                      </p:to>
                                    </p:set>
                                    <p:animEffect transition="in" filter="wipe(down)">
                                      <p:cBhvr>
                                        <p:cTn id="25" dur="500"/>
                                        <p:tgtEl>
                                          <p:spTgt spid="10">
                                            <p:txEl>
                                              <p:pRg st="8" end="8"/>
                                            </p:txEl>
                                          </p:spTgt>
                                        </p:tgtEl>
                                      </p:cBhvr>
                                    </p:animEffect>
                                  </p:childTnLst>
                                </p:cTn>
                              </p:par>
                              <p:par>
                                <p:cTn id="26" presetID="22" presetClass="entr" presetSubtype="4" fill="hold" nodeType="withEffect">
                                  <p:stCondLst>
                                    <p:cond delay="0"/>
                                  </p:stCondLst>
                                  <p:childTnLst>
                                    <p:set>
                                      <p:cBhvr>
                                        <p:cTn id="27" dur="1" fill="hold">
                                          <p:stCondLst>
                                            <p:cond delay="0"/>
                                          </p:stCondLst>
                                        </p:cTn>
                                        <p:tgtEl>
                                          <p:spTgt spid="10">
                                            <p:txEl>
                                              <p:pRg st="9" end="9"/>
                                            </p:txEl>
                                          </p:spTgt>
                                        </p:tgtEl>
                                        <p:attrNameLst>
                                          <p:attrName>style.visibility</p:attrName>
                                        </p:attrNameLst>
                                      </p:cBhvr>
                                      <p:to>
                                        <p:strVal val="visible"/>
                                      </p:to>
                                    </p:set>
                                    <p:animEffect transition="in" filter="wipe(down)">
                                      <p:cBhvr>
                                        <p:cTn id="28" dur="500"/>
                                        <p:tgtEl>
                                          <p:spTgt spid="10">
                                            <p:txEl>
                                              <p:pRg st="9" end="9"/>
                                            </p:txEl>
                                          </p:spTgt>
                                        </p:tgtEl>
                                      </p:cBhvr>
                                    </p:animEffect>
                                  </p:childTnLst>
                                </p:cTn>
                              </p:par>
                              <p:par>
                                <p:cTn id="29" presetID="22" presetClass="entr" presetSubtype="4" fill="hold" nodeType="withEffect">
                                  <p:stCondLst>
                                    <p:cond delay="0"/>
                                  </p:stCondLst>
                                  <p:childTnLst>
                                    <p:set>
                                      <p:cBhvr>
                                        <p:cTn id="30" dur="1" fill="hold">
                                          <p:stCondLst>
                                            <p:cond delay="0"/>
                                          </p:stCondLst>
                                        </p:cTn>
                                        <p:tgtEl>
                                          <p:spTgt spid="10">
                                            <p:txEl>
                                              <p:pRg st="10" end="10"/>
                                            </p:txEl>
                                          </p:spTgt>
                                        </p:tgtEl>
                                        <p:attrNameLst>
                                          <p:attrName>style.visibility</p:attrName>
                                        </p:attrNameLst>
                                      </p:cBhvr>
                                      <p:to>
                                        <p:strVal val="visible"/>
                                      </p:to>
                                    </p:set>
                                    <p:animEffect transition="in" filter="wipe(down)">
                                      <p:cBhvr>
                                        <p:cTn id="31" dur="500"/>
                                        <p:tgtEl>
                                          <p:spTgt spid="10">
                                            <p:txEl>
                                              <p:pRg st="10" end="10"/>
                                            </p:txEl>
                                          </p:spTgt>
                                        </p:tgtEl>
                                      </p:cBhvr>
                                    </p:animEffect>
                                  </p:childTnLst>
                                </p:cTn>
                              </p:par>
                              <p:par>
                                <p:cTn id="32" presetID="22" presetClass="entr" presetSubtype="4" fill="hold" nodeType="withEffect">
                                  <p:stCondLst>
                                    <p:cond delay="0"/>
                                  </p:stCondLst>
                                  <p:childTnLst>
                                    <p:set>
                                      <p:cBhvr>
                                        <p:cTn id="33" dur="1" fill="hold">
                                          <p:stCondLst>
                                            <p:cond delay="0"/>
                                          </p:stCondLst>
                                        </p:cTn>
                                        <p:tgtEl>
                                          <p:spTgt spid="10">
                                            <p:txEl>
                                              <p:pRg st="11" end="11"/>
                                            </p:txEl>
                                          </p:spTgt>
                                        </p:tgtEl>
                                        <p:attrNameLst>
                                          <p:attrName>style.visibility</p:attrName>
                                        </p:attrNameLst>
                                      </p:cBhvr>
                                      <p:to>
                                        <p:strVal val="visible"/>
                                      </p:to>
                                    </p:set>
                                    <p:animEffect transition="in" filter="wipe(down)">
                                      <p:cBhvr>
                                        <p:cTn id="34" dur="500"/>
                                        <p:tgtEl>
                                          <p:spTgt spid="10">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274029" y="1100139"/>
            <a:ext cx="11541734" cy="5693866"/>
          </a:xfrm>
          <a:prstGeom prst="rect">
            <a:avLst/>
          </a:prstGeom>
        </p:spPr>
        <p:txBody>
          <a:bodyPr wrap="square">
            <a:spAutoFit/>
          </a:bodyPr>
          <a:lstStyle/>
          <a:p>
            <a:r>
              <a:rPr lang="en-US" sz="2800" dirty="0" smtClean="0">
                <a:solidFill>
                  <a:schemeClr val="accent5">
                    <a:lumMod val="50000"/>
                  </a:schemeClr>
                </a:solidFill>
                <a:latin typeface="Times New Roman" panose="02020603050405020304" pitchFamily="18" charset="0"/>
                <a:cs typeface="Times New Roman" panose="02020603050405020304" pitchFamily="18" charset="0"/>
              </a:rPr>
              <a:t>Courtesy </a:t>
            </a:r>
          </a:p>
          <a:p>
            <a:r>
              <a:rPr lang="en-US" sz="2800" dirty="0" smtClean="0">
                <a:solidFill>
                  <a:schemeClr val="accent5">
                    <a:lumMod val="50000"/>
                  </a:schemeClr>
                </a:solidFill>
                <a:latin typeface="Times New Roman" panose="02020603050405020304" pitchFamily="18" charset="0"/>
                <a:cs typeface="Times New Roman" panose="02020603050405020304" pitchFamily="18" charset="0"/>
              </a:rPr>
              <a:t>Cordiality </a:t>
            </a:r>
          </a:p>
          <a:p>
            <a:r>
              <a:rPr lang="en-US" sz="2800" dirty="0" smtClean="0">
                <a:solidFill>
                  <a:schemeClr val="accent5">
                    <a:lumMod val="50000"/>
                  </a:schemeClr>
                </a:solidFill>
                <a:latin typeface="Times New Roman" panose="02020603050405020304" pitchFamily="18" charset="0"/>
                <a:cs typeface="Times New Roman" panose="02020603050405020304" pitchFamily="18" charset="0"/>
              </a:rPr>
              <a:t>Conviction </a:t>
            </a:r>
          </a:p>
          <a:p>
            <a:r>
              <a:rPr lang="en-US" sz="2800" dirty="0" smtClean="0">
                <a:solidFill>
                  <a:schemeClr val="accent5">
                    <a:lumMod val="50000"/>
                  </a:schemeClr>
                </a:solidFill>
                <a:latin typeface="Times New Roman" panose="02020603050405020304" pitchFamily="18" charset="0"/>
                <a:cs typeface="Times New Roman" panose="02020603050405020304" pitchFamily="18" charset="0"/>
              </a:rPr>
              <a:t>Completeness </a:t>
            </a:r>
          </a:p>
          <a:p>
            <a:endParaRPr lang="en-US" sz="2800" dirty="0">
              <a:solidFill>
                <a:schemeClr val="accent5">
                  <a:lumMod val="50000"/>
                </a:schemeClr>
              </a:solidFill>
              <a:latin typeface="Times New Roman" panose="02020603050405020304" pitchFamily="18" charset="0"/>
              <a:cs typeface="Times New Roman" panose="02020603050405020304" pitchFamily="18" charset="0"/>
            </a:endParaRPr>
          </a:p>
          <a:p>
            <a:r>
              <a:rPr lang="en-US" sz="2800" dirty="0" smtClean="0">
                <a:solidFill>
                  <a:schemeClr val="accent5">
                    <a:lumMod val="50000"/>
                  </a:schemeClr>
                </a:solidFill>
                <a:latin typeface="Times New Roman" panose="02020603050405020304" pitchFamily="18" charset="0"/>
                <a:cs typeface="Times New Roman" panose="02020603050405020304" pitchFamily="18" charset="0"/>
              </a:rPr>
              <a:t>Significance</a:t>
            </a:r>
          </a:p>
          <a:p>
            <a:r>
              <a:rPr lang="en-US" sz="2800" dirty="0" smtClean="0">
                <a:solidFill>
                  <a:schemeClr val="accent5">
                    <a:lumMod val="50000"/>
                  </a:schemeClr>
                </a:solidFill>
                <a:latin typeface="Times New Roman" panose="02020603050405020304" pitchFamily="18" charset="0"/>
                <a:cs typeface="Times New Roman" panose="02020603050405020304" pitchFamily="18" charset="0"/>
              </a:rPr>
              <a:t>Purpose</a:t>
            </a:r>
          </a:p>
          <a:p>
            <a:r>
              <a:rPr lang="en-US" sz="2800" dirty="0" smtClean="0">
                <a:solidFill>
                  <a:schemeClr val="accent5">
                    <a:lumMod val="50000"/>
                  </a:schemeClr>
                </a:solidFill>
                <a:latin typeface="Times New Roman" panose="02020603050405020304" pitchFamily="18" charset="0"/>
                <a:cs typeface="Times New Roman" panose="02020603050405020304" pitchFamily="18" charset="0"/>
              </a:rPr>
              <a:t>Structure </a:t>
            </a:r>
          </a:p>
          <a:p>
            <a:r>
              <a:rPr lang="en-US" sz="2800" dirty="0" smtClean="0">
                <a:solidFill>
                  <a:schemeClr val="accent5">
                    <a:lumMod val="50000"/>
                  </a:schemeClr>
                </a:solidFill>
                <a:latin typeface="Times New Roman" panose="02020603050405020304" pitchFamily="18" charset="0"/>
                <a:cs typeface="Times New Roman" panose="02020603050405020304" pitchFamily="18" charset="0"/>
              </a:rPr>
              <a:t>Standard elements in that </a:t>
            </a:r>
          </a:p>
          <a:p>
            <a:r>
              <a:rPr lang="en-US" sz="2800" dirty="0" smtClean="0">
                <a:solidFill>
                  <a:schemeClr val="accent5">
                    <a:lumMod val="50000"/>
                  </a:schemeClr>
                </a:solidFill>
                <a:latin typeface="Times New Roman" panose="02020603050405020304" pitchFamily="18" charset="0"/>
                <a:cs typeface="Times New Roman" panose="02020603050405020304" pitchFamily="18" charset="0"/>
              </a:rPr>
              <a:t>Headlines </a:t>
            </a:r>
          </a:p>
          <a:p>
            <a:r>
              <a:rPr lang="en-US" sz="2800" dirty="0" smtClean="0">
                <a:solidFill>
                  <a:schemeClr val="accent5">
                    <a:lumMod val="50000"/>
                  </a:schemeClr>
                </a:solidFill>
                <a:latin typeface="Times New Roman" panose="02020603050405020304" pitchFamily="18" charset="0"/>
                <a:cs typeface="Times New Roman" panose="02020603050405020304" pitchFamily="18" charset="0"/>
              </a:rPr>
              <a:t>Dateline </a:t>
            </a:r>
          </a:p>
          <a:p>
            <a:r>
              <a:rPr lang="en-US" sz="2800" dirty="0" smtClean="0">
                <a:solidFill>
                  <a:schemeClr val="accent5">
                    <a:lumMod val="50000"/>
                  </a:schemeClr>
                </a:solidFill>
                <a:latin typeface="Times New Roman" panose="02020603050405020304" pitchFamily="18" charset="0"/>
                <a:cs typeface="Times New Roman" panose="02020603050405020304" pitchFamily="18" charset="0"/>
              </a:rPr>
              <a:t>Inside address</a:t>
            </a:r>
          </a:p>
          <a:p>
            <a:endParaRPr lang="en-US" sz="2800" dirty="0" smtClean="0">
              <a:solidFill>
                <a:schemeClr val="accent5">
                  <a:lumMod val="50000"/>
                </a:schemeClr>
              </a:solidFill>
              <a:latin typeface="Times New Roman" panose="02020603050405020304" pitchFamily="18" charset="0"/>
              <a:cs typeface="Times New Roman" panose="02020603050405020304" pitchFamily="18" charset="0"/>
            </a:endParaRPr>
          </a:p>
        </p:txBody>
      </p:sp>
      <p:sp>
        <p:nvSpPr>
          <p:cNvPr id="11" name="Rectangle 10"/>
          <p:cNvSpPr/>
          <p:nvPr/>
        </p:nvSpPr>
        <p:spPr>
          <a:xfrm>
            <a:off x="7324372" y="6488668"/>
            <a:ext cx="1373325" cy="369332"/>
          </a:xfrm>
          <a:prstGeom prst="rect">
            <a:avLst/>
          </a:prstGeom>
        </p:spPr>
        <p:txBody>
          <a:bodyPr wrap="none">
            <a:spAutoFit/>
          </a:bodyPr>
          <a:lstStyle/>
          <a:p>
            <a:pPr algn="r"/>
            <a:r>
              <a:rPr lang="en-US" b="1" dirty="0" err="1" smtClean="0">
                <a:solidFill>
                  <a:schemeClr val="bg1"/>
                </a:solidFill>
                <a:latin typeface="Cambria" panose="02040503050406030204" pitchFamily="18" charset="0"/>
                <a:ea typeface="Cambria" panose="02040503050406030204" pitchFamily="18" charset="0"/>
              </a:rPr>
              <a:t>R.Bharathi</a:t>
            </a:r>
            <a:r>
              <a:rPr lang="en-US" b="1" dirty="0" smtClean="0">
                <a:solidFill>
                  <a:schemeClr val="bg1"/>
                </a:solidFill>
                <a:latin typeface="Cambria" panose="02040503050406030204" pitchFamily="18" charset="0"/>
                <a:ea typeface="Cambria" panose="02040503050406030204" pitchFamily="18" charset="0"/>
              </a:rPr>
              <a:t> </a:t>
            </a:r>
            <a:endParaRPr lang="en-US" b="1" dirty="0">
              <a:solidFill>
                <a:schemeClr val="bg1"/>
              </a:solidFill>
              <a:latin typeface="Cambria" panose="02040503050406030204" pitchFamily="18" charset="0"/>
              <a:ea typeface="Cambria" panose="02040503050406030204" pitchFamily="18" charset="0"/>
            </a:endParaRPr>
          </a:p>
        </p:txBody>
      </p:sp>
      <p:sp>
        <p:nvSpPr>
          <p:cNvPr id="12" name="Rectangle 11"/>
          <p:cNvSpPr/>
          <p:nvPr/>
        </p:nvSpPr>
        <p:spPr>
          <a:xfrm>
            <a:off x="2138685" y="6488668"/>
            <a:ext cx="3081293" cy="369332"/>
          </a:xfrm>
          <a:prstGeom prst="rect">
            <a:avLst/>
          </a:prstGeom>
        </p:spPr>
        <p:txBody>
          <a:bodyPr wrap="none">
            <a:spAutoFit/>
          </a:bodyPr>
          <a:lstStyle/>
          <a:p>
            <a:r>
              <a:rPr lang="en-US" dirty="0" smtClean="0">
                <a:solidFill>
                  <a:schemeClr val="bg1"/>
                </a:solidFill>
                <a:latin typeface="Cambria" panose="02040503050406030204" pitchFamily="18" charset="0"/>
                <a:ea typeface="Cambria" panose="02040503050406030204" pitchFamily="18" charset="0"/>
              </a:rPr>
              <a:t>Basic science and Humanities</a:t>
            </a:r>
            <a:endParaRPr lang="en-US" dirty="0">
              <a:solidFill>
                <a:schemeClr val="bg1"/>
              </a:solidFill>
            </a:endParaRPr>
          </a:p>
        </p:txBody>
      </p:sp>
    </p:spTree>
    <p:extLst>
      <p:ext uri="{BB962C8B-B14F-4D97-AF65-F5344CB8AC3E}">
        <p14:creationId xmlns="" xmlns:p14="http://schemas.microsoft.com/office/powerpoint/2010/main" val="1854815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wipe(down)">
                                      <p:cBhvr>
                                        <p:cTn id="7" dur="500"/>
                                        <p:tgtEl>
                                          <p:spTgt spid="10">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10">
                                            <p:txEl>
                                              <p:pRg st="1" end="1"/>
                                            </p:txEl>
                                          </p:spTgt>
                                        </p:tgtEl>
                                        <p:attrNameLst>
                                          <p:attrName>style.visibility</p:attrName>
                                        </p:attrNameLst>
                                      </p:cBhvr>
                                      <p:to>
                                        <p:strVal val="visible"/>
                                      </p:to>
                                    </p:set>
                                    <p:animEffect transition="in" filter="wipe(down)">
                                      <p:cBhvr>
                                        <p:cTn id="10" dur="500"/>
                                        <p:tgtEl>
                                          <p:spTgt spid="10">
                                            <p:txEl>
                                              <p:pRg st="1" end="1"/>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10">
                                            <p:txEl>
                                              <p:pRg st="2" end="2"/>
                                            </p:txEl>
                                          </p:spTgt>
                                        </p:tgtEl>
                                        <p:attrNameLst>
                                          <p:attrName>style.visibility</p:attrName>
                                        </p:attrNameLst>
                                      </p:cBhvr>
                                      <p:to>
                                        <p:strVal val="visible"/>
                                      </p:to>
                                    </p:set>
                                    <p:animEffect transition="in" filter="wipe(down)">
                                      <p:cBhvr>
                                        <p:cTn id="13" dur="500"/>
                                        <p:tgtEl>
                                          <p:spTgt spid="10">
                                            <p:txEl>
                                              <p:pRg st="2" end="2"/>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10">
                                            <p:txEl>
                                              <p:pRg st="3" end="3"/>
                                            </p:txEl>
                                          </p:spTgt>
                                        </p:tgtEl>
                                        <p:attrNameLst>
                                          <p:attrName>style.visibility</p:attrName>
                                        </p:attrNameLst>
                                      </p:cBhvr>
                                      <p:to>
                                        <p:strVal val="visible"/>
                                      </p:to>
                                    </p:set>
                                    <p:animEffect transition="in" filter="wipe(down)">
                                      <p:cBhvr>
                                        <p:cTn id="16" dur="500"/>
                                        <p:tgtEl>
                                          <p:spTgt spid="10">
                                            <p:txEl>
                                              <p:pRg st="3" end="3"/>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10">
                                            <p:txEl>
                                              <p:pRg st="5" end="5"/>
                                            </p:txEl>
                                          </p:spTgt>
                                        </p:tgtEl>
                                        <p:attrNameLst>
                                          <p:attrName>style.visibility</p:attrName>
                                        </p:attrNameLst>
                                      </p:cBhvr>
                                      <p:to>
                                        <p:strVal val="visible"/>
                                      </p:to>
                                    </p:set>
                                    <p:animEffect transition="in" filter="wipe(down)">
                                      <p:cBhvr>
                                        <p:cTn id="19" dur="500"/>
                                        <p:tgtEl>
                                          <p:spTgt spid="10">
                                            <p:txEl>
                                              <p:pRg st="5" end="5"/>
                                            </p:txEl>
                                          </p:spTgt>
                                        </p:tgtEl>
                                      </p:cBhvr>
                                    </p:animEffect>
                                  </p:childTnLst>
                                </p:cTn>
                              </p:par>
                              <p:par>
                                <p:cTn id="20" presetID="22" presetClass="entr" presetSubtype="4" fill="hold" nodeType="withEffect">
                                  <p:stCondLst>
                                    <p:cond delay="0"/>
                                  </p:stCondLst>
                                  <p:childTnLst>
                                    <p:set>
                                      <p:cBhvr>
                                        <p:cTn id="21" dur="1" fill="hold">
                                          <p:stCondLst>
                                            <p:cond delay="0"/>
                                          </p:stCondLst>
                                        </p:cTn>
                                        <p:tgtEl>
                                          <p:spTgt spid="10">
                                            <p:txEl>
                                              <p:pRg st="6" end="6"/>
                                            </p:txEl>
                                          </p:spTgt>
                                        </p:tgtEl>
                                        <p:attrNameLst>
                                          <p:attrName>style.visibility</p:attrName>
                                        </p:attrNameLst>
                                      </p:cBhvr>
                                      <p:to>
                                        <p:strVal val="visible"/>
                                      </p:to>
                                    </p:set>
                                    <p:animEffect transition="in" filter="wipe(down)">
                                      <p:cBhvr>
                                        <p:cTn id="22" dur="500"/>
                                        <p:tgtEl>
                                          <p:spTgt spid="10">
                                            <p:txEl>
                                              <p:pRg st="6" end="6"/>
                                            </p:txEl>
                                          </p:spTgt>
                                        </p:tgtEl>
                                      </p:cBhvr>
                                    </p:animEffect>
                                  </p:childTnLst>
                                </p:cTn>
                              </p:par>
                              <p:par>
                                <p:cTn id="23" presetID="22" presetClass="entr" presetSubtype="4" fill="hold" nodeType="withEffect">
                                  <p:stCondLst>
                                    <p:cond delay="0"/>
                                  </p:stCondLst>
                                  <p:childTnLst>
                                    <p:set>
                                      <p:cBhvr>
                                        <p:cTn id="24" dur="1" fill="hold">
                                          <p:stCondLst>
                                            <p:cond delay="0"/>
                                          </p:stCondLst>
                                        </p:cTn>
                                        <p:tgtEl>
                                          <p:spTgt spid="10">
                                            <p:txEl>
                                              <p:pRg st="7" end="7"/>
                                            </p:txEl>
                                          </p:spTgt>
                                        </p:tgtEl>
                                        <p:attrNameLst>
                                          <p:attrName>style.visibility</p:attrName>
                                        </p:attrNameLst>
                                      </p:cBhvr>
                                      <p:to>
                                        <p:strVal val="visible"/>
                                      </p:to>
                                    </p:set>
                                    <p:animEffect transition="in" filter="wipe(down)">
                                      <p:cBhvr>
                                        <p:cTn id="25" dur="500"/>
                                        <p:tgtEl>
                                          <p:spTgt spid="10">
                                            <p:txEl>
                                              <p:pRg st="7" end="7"/>
                                            </p:txEl>
                                          </p:spTgt>
                                        </p:tgtEl>
                                      </p:cBhvr>
                                    </p:animEffect>
                                  </p:childTnLst>
                                </p:cTn>
                              </p:par>
                              <p:par>
                                <p:cTn id="26" presetID="22" presetClass="entr" presetSubtype="4" fill="hold" nodeType="withEffect">
                                  <p:stCondLst>
                                    <p:cond delay="0"/>
                                  </p:stCondLst>
                                  <p:childTnLst>
                                    <p:set>
                                      <p:cBhvr>
                                        <p:cTn id="27" dur="1" fill="hold">
                                          <p:stCondLst>
                                            <p:cond delay="0"/>
                                          </p:stCondLst>
                                        </p:cTn>
                                        <p:tgtEl>
                                          <p:spTgt spid="10">
                                            <p:txEl>
                                              <p:pRg st="8" end="8"/>
                                            </p:txEl>
                                          </p:spTgt>
                                        </p:tgtEl>
                                        <p:attrNameLst>
                                          <p:attrName>style.visibility</p:attrName>
                                        </p:attrNameLst>
                                      </p:cBhvr>
                                      <p:to>
                                        <p:strVal val="visible"/>
                                      </p:to>
                                    </p:set>
                                    <p:animEffect transition="in" filter="wipe(down)">
                                      <p:cBhvr>
                                        <p:cTn id="28" dur="500"/>
                                        <p:tgtEl>
                                          <p:spTgt spid="10">
                                            <p:txEl>
                                              <p:pRg st="8" end="8"/>
                                            </p:txEl>
                                          </p:spTgt>
                                        </p:tgtEl>
                                      </p:cBhvr>
                                    </p:animEffect>
                                  </p:childTnLst>
                                </p:cTn>
                              </p:par>
                              <p:par>
                                <p:cTn id="29" presetID="22" presetClass="entr" presetSubtype="4" fill="hold" nodeType="withEffect">
                                  <p:stCondLst>
                                    <p:cond delay="0"/>
                                  </p:stCondLst>
                                  <p:childTnLst>
                                    <p:set>
                                      <p:cBhvr>
                                        <p:cTn id="30" dur="1" fill="hold">
                                          <p:stCondLst>
                                            <p:cond delay="0"/>
                                          </p:stCondLst>
                                        </p:cTn>
                                        <p:tgtEl>
                                          <p:spTgt spid="10">
                                            <p:txEl>
                                              <p:pRg st="9" end="9"/>
                                            </p:txEl>
                                          </p:spTgt>
                                        </p:tgtEl>
                                        <p:attrNameLst>
                                          <p:attrName>style.visibility</p:attrName>
                                        </p:attrNameLst>
                                      </p:cBhvr>
                                      <p:to>
                                        <p:strVal val="visible"/>
                                      </p:to>
                                    </p:set>
                                    <p:animEffect transition="in" filter="wipe(down)">
                                      <p:cBhvr>
                                        <p:cTn id="31" dur="500"/>
                                        <p:tgtEl>
                                          <p:spTgt spid="10">
                                            <p:txEl>
                                              <p:pRg st="9" end="9"/>
                                            </p:txEl>
                                          </p:spTgt>
                                        </p:tgtEl>
                                      </p:cBhvr>
                                    </p:animEffect>
                                  </p:childTnLst>
                                </p:cTn>
                              </p:par>
                              <p:par>
                                <p:cTn id="32" presetID="22" presetClass="entr" presetSubtype="4" fill="hold" nodeType="withEffect">
                                  <p:stCondLst>
                                    <p:cond delay="0"/>
                                  </p:stCondLst>
                                  <p:childTnLst>
                                    <p:set>
                                      <p:cBhvr>
                                        <p:cTn id="33" dur="1" fill="hold">
                                          <p:stCondLst>
                                            <p:cond delay="0"/>
                                          </p:stCondLst>
                                        </p:cTn>
                                        <p:tgtEl>
                                          <p:spTgt spid="10">
                                            <p:txEl>
                                              <p:pRg st="10" end="10"/>
                                            </p:txEl>
                                          </p:spTgt>
                                        </p:tgtEl>
                                        <p:attrNameLst>
                                          <p:attrName>style.visibility</p:attrName>
                                        </p:attrNameLst>
                                      </p:cBhvr>
                                      <p:to>
                                        <p:strVal val="visible"/>
                                      </p:to>
                                    </p:set>
                                    <p:animEffect transition="in" filter="wipe(down)">
                                      <p:cBhvr>
                                        <p:cTn id="34" dur="500"/>
                                        <p:tgtEl>
                                          <p:spTgt spid="10">
                                            <p:txEl>
                                              <p:pRg st="10" end="10"/>
                                            </p:txEl>
                                          </p:spTgt>
                                        </p:tgtEl>
                                      </p:cBhvr>
                                    </p:animEffect>
                                  </p:childTnLst>
                                </p:cTn>
                              </p:par>
                              <p:par>
                                <p:cTn id="35" presetID="22" presetClass="entr" presetSubtype="4" fill="hold" nodeType="withEffect">
                                  <p:stCondLst>
                                    <p:cond delay="0"/>
                                  </p:stCondLst>
                                  <p:childTnLst>
                                    <p:set>
                                      <p:cBhvr>
                                        <p:cTn id="36" dur="1" fill="hold">
                                          <p:stCondLst>
                                            <p:cond delay="0"/>
                                          </p:stCondLst>
                                        </p:cTn>
                                        <p:tgtEl>
                                          <p:spTgt spid="10">
                                            <p:txEl>
                                              <p:pRg st="11" end="11"/>
                                            </p:txEl>
                                          </p:spTgt>
                                        </p:tgtEl>
                                        <p:attrNameLst>
                                          <p:attrName>style.visibility</p:attrName>
                                        </p:attrNameLst>
                                      </p:cBhvr>
                                      <p:to>
                                        <p:strVal val="visible"/>
                                      </p:to>
                                    </p:set>
                                    <p:animEffect transition="in" filter="wipe(down)">
                                      <p:cBhvr>
                                        <p:cTn id="37" dur="500"/>
                                        <p:tgtEl>
                                          <p:spTgt spid="10">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302604" y="1114426"/>
            <a:ext cx="11398859" cy="5262979"/>
          </a:xfrm>
          <a:prstGeom prst="rect">
            <a:avLst/>
          </a:prstGeom>
        </p:spPr>
        <p:txBody>
          <a:bodyPr wrap="square">
            <a:spAutoFit/>
          </a:bodyPr>
          <a:lstStyle/>
          <a:p>
            <a:r>
              <a:rPr lang="en-US" sz="2400" dirty="0" smtClean="0">
                <a:solidFill>
                  <a:schemeClr val="accent5">
                    <a:lumMod val="50000"/>
                  </a:schemeClr>
                </a:solidFill>
                <a:latin typeface="Times New Roman" panose="02020603050405020304" pitchFamily="18" charset="0"/>
                <a:cs typeface="Times New Roman" panose="02020603050405020304" pitchFamily="18" charset="0"/>
              </a:rPr>
              <a:t>M</a:t>
            </a:r>
            <a:r>
              <a:rPr lang="en-US" sz="2800" dirty="0" smtClean="0">
                <a:solidFill>
                  <a:schemeClr val="accent5">
                    <a:lumMod val="50000"/>
                  </a:schemeClr>
                </a:solidFill>
                <a:latin typeface="Times New Roman" panose="02020603050405020304" pitchFamily="18" charset="0"/>
                <a:cs typeface="Times New Roman" panose="02020603050405020304" pitchFamily="18" charset="0"/>
              </a:rPr>
              <a:t>essage </a:t>
            </a:r>
          </a:p>
          <a:p>
            <a:r>
              <a:rPr lang="en-US" sz="2800" dirty="0" smtClean="0">
                <a:solidFill>
                  <a:schemeClr val="accent5">
                    <a:lumMod val="50000"/>
                  </a:schemeClr>
                </a:solidFill>
                <a:latin typeface="Times New Roman" panose="02020603050405020304" pitchFamily="18" charset="0"/>
                <a:cs typeface="Times New Roman" panose="02020603050405020304" pitchFamily="18" charset="0"/>
              </a:rPr>
              <a:t>Complimentary close</a:t>
            </a:r>
          </a:p>
          <a:p>
            <a:r>
              <a:rPr lang="en-US" sz="2800" dirty="0" smtClean="0">
                <a:solidFill>
                  <a:schemeClr val="accent5">
                    <a:lumMod val="50000"/>
                  </a:schemeClr>
                </a:solidFill>
                <a:latin typeface="Times New Roman" panose="02020603050405020304" pitchFamily="18" charset="0"/>
                <a:cs typeface="Times New Roman" panose="02020603050405020304" pitchFamily="18" charset="0"/>
              </a:rPr>
              <a:t>Signature block</a:t>
            </a:r>
          </a:p>
          <a:p>
            <a:endParaRPr lang="en-US" sz="2800" dirty="0" smtClean="0">
              <a:solidFill>
                <a:schemeClr val="accent5">
                  <a:lumMod val="50000"/>
                </a:schemeClr>
              </a:solidFill>
              <a:latin typeface="Times New Roman" panose="02020603050405020304" pitchFamily="18" charset="0"/>
              <a:cs typeface="Times New Roman" panose="02020603050405020304" pitchFamily="18" charset="0"/>
            </a:endParaRPr>
          </a:p>
          <a:p>
            <a:r>
              <a:rPr lang="en-US" sz="2800" dirty="0" smtClean="0">
                <a:solidFill>
                  <a:schemeClr val="accent5">
                    <a:lumMod val="50000"/>
                  </a:schemeClr>
                </a:solidFill>
                <a:latin typeface="Times New Roman" panose="02020603050405020304" pitchFamily="18" charset="0"/>
                <a:cs typeface="Times New Roman" panose="02020603050405020304" pitchFamily="18" charset="0"/>
              </a:rPr>
              <a:t>Additional elements in that </a:t>
            </a:r>
          </a:p>
          <a:p>
            <a:r>
              <a:rPr lang="en-US" sz="2800" dirty="0" smtClean="0">
                <a:solidFill>
                  <a:schemeClr val="accent5">
                    <a:lumMod val="50000"/>
                  </a:schemeClr>
                </a:solidFill>
                <a:latin typeface="Times New Roman" panose="02020603050405020304" pitchFamily="18" charset="0"/>
                <a:cs typeface="Times New Roman" panose="02020603050405020304" pitchFamily="18" charset="0"/>
              </a:rPr>
              <a:t>Addressee notation</a:t>
            </a:r>
          </a:p>
          <a:p>
            <a:r>
              <a:rPr lang="en-US" sz="2800" dirty="0" smtClean="0">
                <a:solidFill>
                  <a:schemeClr val="accent5">
                    <a:lumMod val="50000"/>
                  </a:schemeClr>
                </a:solidFill>
                <a:latin typeface="Times New Roman" panose="02020603050405020304" pitchFamily="18" charset="0"/>
                <a:cs typeface="Times New Roman" panose="02020603050405020304" pitchFamily="18" charset="0"/>
              </a:rPr>
              <a:t>Attention line</a:t>
            </a:r>
          </a:p>
          <a:p>
            <a:r>
              <a:rPr lang="en-US" sz="2800" dirty="0" smtClean="0">
                <a:solidFill>
                  <a:schemeClr val="accent5">
                    <a:lumMod val="50000"/>
                  </a:schemeClr>
                </a:solidFill>
                <a:latin typeface="Times New Roman" panose="02020603050405020304" pitchFamily="18" charset="0"/>
                <a:cs typeface="Times New Roman" panose="02020603050405020304" pitchFamily="18" charset="0"/>
              </a:rPr>
              <a:t>Subject line</a:t>
            </a:r>
          </a:p>
          <a:p>
            <a:r>
              <a:rPr lang="en-US" sz="2800" dirty="0" smtClean="0">
                <a:solidFill>
                  <a:schemeClr val="accent5">
                    <a:lumMod val="50000"/>
                  </a:schemeClr>
                </a:solidFill>
                <a:latin typeface="Times New Roman" panose="02020603050405020304" pitchFamily="18" charset="0"/>
                <a:cs typeface="Times New Roman" panose="02020603050405020304" pitchFamily="18" charset="0"/>
              </a:rPr>
              <a:t>Subject</a:t>
            </a:r>
          </a:p>
          <a:p>
            <a:r>
              <a:rPr lang="en-US" sz="2800" dirty="0" smtClean="0">
                <a:solidFill>
                  <a:schemeClr val="accent5">
                    <a:lumMod val="50000"/>
                  </a:schemeClr>
                </a:solidFill>
                <a:latin typeface="Times New Roman" panose="02020603050405020304" pitchFamily="18" charset="0"/>
                <a:cs typeface="Times New Roman" panose="02020603050405020304" pitchFamily="18" charset="0"/>
              </a:rPr>
              <a:t>Reference initials</a:t>
            </a:r>
          </a:p>
          <a:p>
            <a:r>
              <a:rPr lang="en-US" sz="2800" dirty="0" smtClean="0">
                <a:solidFill>
                  <a:schemeClr val="accent5">
                    <a:lumMod val="50000"/>
                  </a:schemeClr>
                </a:solidFill>
                <a:latin typeface="Times New Roman" panose="02020603050405020304" pitchFamily="18" charset="0"/>
                <a:cs typeface="Times New Roman" panose="02020603050405020304" pitchFamily="18" charset="0"/>
              </a:rPr>
              <a:t>Reference line</a:t>
            </a:r>
          </a:p>
          <a:p>
            <a:r>
              <a:rPr lang="en-US" sz="2800" dirty="0" smtClean="0">
                <a:solidFill>
                  <a:schemeClr val="accent5">
                    <a:lumMod val="50000"/>
                  </a:schemeClr>
                </a:solidFill>
                <a:latin typeface="Times New Roman" panose="02020603050405020304" pitchFamily="18" charset="0"/>
                <a:cs typeface="Times New Roman" panose="02020603050405020304" pitchFamily="18" charset="0"/>
              </a:rPr>
              <a:t>Enclosure notation</a:t>
            </a:r>
          </a:p>
        </p:txBody>
      </p:sp>
      <p:sp>
        <p:nvSpPr>
          <p:cNvPr id="11" name="Rectangle 10"/>
          <p:cNvSpPr/>
          <p:nvPr/>
        </p:nvSpPr>
        <p:spPr>
          <a:xfrm>
            <a:off x="7375668" y="6488668"/>
            <a:ext cx="1322029" cy="369332"/>
          </a:xfrm>
          <a:prstGeom prst="rect">
            <a:avLst/>
          </a:prstGeom>
        </p:spPr>
        <p:txBody>
          <a:bodyPr wrap="none">
            <a:spAutoFit/>
          </a:bodyPr>
          <a:lstStyle/>
          <a:p>
            <a:pPr algn="r"/>
            <a:r>
              <a:rPr lang="en-US" b="1" dirty="0" err="1" smtClean="0">
                <a:solidFill>
                  <a:schemeClr val="bg1"/>
                </a:solidFill>
                <a:latin typeface="Cambria" panose="02040503050406030204" pitchFamily="18" charset="0"/>
                <a:ea typeface="Cambria" panose="02040503050406030204" pitchFamily="18" charset="0"/>
              </a:rPr>
              <a:t>R.Bharathi</a:t>
            </a:r>
            <a:endParaRPr lang="en-US" b="1" dirty="0">
              <a:solidFill>
                <a:schemeClr val="bg1"/>
              </a:solidFill>
              <a:latin typeface="Cambria" panose="02040503050406030204" pitchFamily="18" charset="0"/>
              <a:ea typeface="Cambria" panose="02040503050406030204" pitchFamily="18" charset="0"/>
            </a:endParaRPr>
          </a:p>
        </p:txBody>
      </p:sp>
      <p:sp>
        <p:nvSpPr>
          <p:cNvPr id="12" name="Rectangle 11"/>
          <p:cNvSpPr/>
          <p:nvPr/>
        </p:nvSpPr>
        <p:spPr>
          <a:xfrm>
            <a:off x="2138685" y="6488668"/>
            <a:ext cx="3060453" cy="369332"/>
          </a:xfrm>
          <a:prstGeom prst="rect">
            <a:avLst/>
          </a:prstGeom>
        </p:spPr>
        <p:txBody>
          <a:bodyPr wrap="none">
            <a:spAutoFit/>
          </a:bodyPr>
          <a:lstStyle/>
          <a:p>
            <a:r>
              <a:rPr lang="en-US" dirty="0" smtClean="0">
                <a:solidFill>
                  <a:schemeClr val="bg1"/>
                </a:solidFill>
                <a:latin typeface="Cambria" panose="02040503050406030204" pitchFamily="18" charset="0"/>
                <a:ea typeface="Cambria" panose="02040503050406030204" pitchFamily="18" charset="0"/>
              </a:rPr>
              <a:t>Basic Science and </a:t>
            </a:r>
            <a:r>
              <a:rPr lang="en-US" dirty="0" err="1" smtClean="0">
                <a:solidFill>
                  <a:schemeClr val="bg1"/>
                </a:solidFill>
                <a:latin typeface="Cambria" panose="02040503050406030204" pitchFamily="18" charset="0"/>
                <a:ea typeface="Cambria" panose="02040503050406030204" pitchFamily="18" charset="0"/>
              </a:rPr>
              <a:t>Humaniitie</a:t>
            </a:r>
            <a:endParaRPr lang="en-US" dirty="0">
              <a:solidFill>
                <a:schemeClr val="bg1"/>
              </a:solidFill>
            </a:endParaRPr>
          </a:p>
        </p:txBody>
      </p:sp>
    </p:spTree>
    <p:extLst>
      <p:ext uri="{BB962C8B-B14F-4D97-AF65-F5344CB8AC3E}">
        <p14:creationId xmlns="" xmlns:p14="http://schemas.microsoft.com/office/powerpoint/2010/main" val="968657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wipe(down)">
                                      <p:cBhvr>
                                        <p:cTn id="7" dur="500"/>
                                        <p:tgtEl>
                                          <p:spTgt spid="10">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10">
                                            <p:txEl>
                                              <p:pRg st="1" end="1"/>
                                            </p:txEl>
                                          </p:spTgt>
                                        </p:tgtEl>
                                        <p:attrNameLst>
                                          <p:attrName>style.visibility</p:attrName>
                                        </p:attrNameLst>
                                      </p:cBhvr>
                                      <p:to>
                                        <p:strVal val="visible"/>
                                      </p:to>
                                    </p:set>
                                    <p:animEffect transition="in" filter="wipe(down)">
                                      <p:cBhvr>
                                        <p:cTn id="10" dur="500"/>
                                        <p:tgtEl>
                                          <p:spTgt spid="10">
                                            <p:txEl>
                                              <p:pRg st="1" end="1"/>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10">
                                            <p:txEl>
                                              <p:pRg st="2" end="2"/>
                                            </p:txEl>
                                          </p:spTgt>
                                        </p:tgtEl>
                                        <p:attrNameLst>
                                          <p:attrName>style.visibility</p:attrName>
                                        </p:attrNameLst>
                                      </p:cBhvr>
                                      <p:to>
                                        <p:strVal val="visible"/>
                                      </p:to>
                                    </p:set>
                                    <p:animEffect transition="in" filter="wipe(down)">
                                      <p:cBhvr>
                                        <p:cTn id="13" dur="500"/>
                                        <p:tgtEl>
                                          <p:spTgt spid="10">
                                            <p:txEl>
                                              <p:pRg st="2" end="2"/>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10">
                                            <p:txEl>
                                              <p:pRg st="4" end="4"/>
                                            </p:txEl>
                                          </p:spTgt>
                                        </p:tgtEl>
                                        <p:attrNameLst>
                                          <p:attrName>style.visibility</p:attrName>
                                        </p:attrNameLst>
                                      </p:cBhvr>
                                      <p:to>
                                        <p:strVal val="visible"/>
                                      </p:to>
                                    </p:set>
                                    <p:animEffect transition="in" filter="wipe(down)">
                                      <p:cBhvr>
                                        <p:cTn id="16" dur="500"/>
                                        <p:tgtEl>
                                          <p:spTgt spid="10">
                                            <p:txEl>
                                              <p:pRg st="4" end="4"/>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10">
                                            <p:txEl>
                                              <p:pRg st="5" end="5"/>
                                            </p:txEl>
                                          </p:spTgt>
                                        </p:tgtEl>
                                        <p:attrNameLst>
                                          <p:attrName>style.visibility</p:attrName>
                                        </p:attrNameLst>
                                      </p:cBhvr>
                                      <p:to>
                                        <p:strVal val="visible"/>
                                      </p:to>
                                    </p:set>
                                    <p:animEffect transition="in" filter="wipe(down)">
                                      <p:cBhvr>
                                        <p:cTn id="19" dur="500"/>
                                        <p:tgtEl>
                                          <p:spTgt spid="10">
                                            <p:txEl>
                                              <p:pRg st="5" end="5"/>
                                            </p:txEl>
                                          </p:spTgt>
                                        </p:tgtEl>
                                      </p:cBhvr>
                                    </p:animEffect>
                                  </p:childTnLst>
                                </p:cTn>
                              </p:par>
                              <p:par>
                                <p:cTn id="20" presetID="22" presetClass="entr" presetSubtype="4" fill="hold" nodeType="withEffect">
                                  <p:stCondLst>
                                    <p:cond delay="0"/>
                                  </p:stCondLst>
                                  <p:childTnLst>
                                    <p:set>
                                      <p:cBhvr>
                                        <p:cTn id="21" dur="1" fill="hold">
                                          <p:stCondLst>
                                            <p:cond delay="0"/>
                                          </p:stCondLst>
                                        </p:cTn>
                                        <p:tgtEl>
                                          <p:spTgt spid="10">
                                            <p:txEl>
                                              <p:pRg st="6" end="6"/>
                                            </p:txEl>
                                          </p:spTgt>
                                        </p:tgtEl>
                                        <p:attrNameLst>
                                          <p:attrName>style.visibility</p:attrName>
                                        </p:attrNameLst>
                                      </p:cBhvr>
                                      <p:to>
                                        <p:strVal val="visible"/>
                                      </p:to>
                                    </p:set>
                                    <p:animEffect transition="in" filter="wipe(down)">
                                      <p:cBhvr>
                                        <p:cTn id="22" dur="500"/>
                                        <p:tgtEl>
                                          <p:spTgt spid="10">
                                            <p:txEl>
                                              <p:pRg st="6" end="6"/>
                                            </p:txEl>
                                          </p:spTgt>
                                        </p:tgtEl>
                                      </p:cBhvr>
                                    </p:animEffect>
                                  </p:childTnLst>
                                </p:cTn>
                              </p:par>
                              <p:par>
                                <p:cTn id="23" presetID="22" presetClass="entr" presetSubtype="4" fill="hold" nodeType="withEffect">
                                  <p:stCondLst>
                                    <p:cond delay="0"/>
                                  </p:stCondLst>
                                  <p:childTnLst>
                                    <p:set>
                                      <p:cBhvr>
                                        <p:cTn id="24" dur="1" fill="hold">
                                          <p:stCondLst>
                                            <p:cond delay="0"/>
                                          </p:stCondLst>
                                        </p:cTn>
                                        <p:tgtEl>
                                          <p:spTgt spid="10">
                                            <p:txEl>
                                              <p:pRg st="7" end="7"/>
                                            </p:txEl>
                                          </p:spTgt>
                                        </p:tgtEl>
                                        <p:attrNameLst>
                                          <p:attrName>style.visibility</p:attrName>
                                        </p:attrNameLst>
                                      </p:cBhvr>
                                      <p:to>
                                        <p:strVal val="visible"/>
                                      </p:to>
                                    </p:set>
                                    <p:animEffect transition="in" filter="wipe(down)">
                                      <p:cBhvr>
                                        <p:cTn id="25" dur="500"/>
                                        <p:tgtEl>
                                          <p:spTgt spid="10">
                                            <p:txEl>
                                              <p:pRg st="7" end="7"/>
                                            </p:txEl>
                                          </p:spTgt>
                                        </p:tgtEl>
                                      </p:cBhvr>
                                    </p:animEffect>
                                  </p:childTnLst>
                                </p:cTn>
                              </p:par>
                              <p:par>
                                <p:cTn id="26" presetID="22" presetClass="entr" presetSubtype="4" fill="hold" nodeType="withEffect">
                                  <p:stCondLst>
                                    <p:cond delay="0"/>
                                  </p:stCondLst>
                                  <p:childTnLst>
                                    <p:set>
                                      <p:cBhvr>
                                        <p:cTn id="27" dur="1" fill="hold">
                                          <p:stCondLst>
                                            <p:cond delay="0"/>
                                          </p:stCondLst>
                                        </p:cTn>
                                        <p:tgtEl>
                                          <p:spTgt spid="10">
                                            <p:txEl>
                                              <p:pRg st="8" end="8"/>
                                            </p:txEl>
                                          </p:spTgt>
                                        </p:tgtEl>
                                        <p:attrNameLst>
                                          <p:attrName>style.visibility</p:attrName>
                                        </p:attrNameLst>
                                      </p:cBhvr>
                                      <p:to>
                                        <p:strVal val="visible"/>
                                      </p:to>
                                    </p:set>
                                    <p:animEffect transition="in" filter="wipe(down)">
                                      <p:cBhvr>
                                        <p:cTn id="28" dur="500"/>
                                        <p:tgtEl>
                                          <p:spTgt spid="10">
                                            <p:txEl>
                                              <p:pRg st="8" end="8"/>
                                            </p:txEl>
                                          </p:spTgt>
                                        </p:tgtEl>
                                      </p:cBhvr>
                                    </p:animEffect>
                                  </p:childTnLst>
                                </p:cTn>
                              </p:par>
                              <p:par>
                                <p:cTn id="29" presetID="22" presetClass="entr" presetSubtype="4" fill="hold" nodeType="withEffect">
                                  <p:stCondLst>
                                    <p:cond delay="0"/>
                                  </p:stCondLst>
                                  <p:childTnLst>
                                    <p:set>
                                      <p:cBhvr>
                                        <p:cTn id="30" dur="1" fill="hold">
                                          <p:stCondLst>
                                            <p:cond delay="0"/>
                                          </p:stCondLst>
                                        </p:cTn>
                                        <p:tgtEl>
                                          <p:spTgt spid="10">
                                            <p:txEl>
                                              <p:pRg st="9" end="9"/>
                                            </p:txEl>
                                          </p:spTgt>
                                        </p:tgtEl>
                                        <p:attrNameLst>
                                          <p:attrName>style.visibility</p:attrName>
                                        </p:attrNameLst>
                                      </p:cBhvr>
                                      <p:to>
                                        <p:strVal val="visible"/>
                                      </p:to>
                                    </p:set>
                                    <p:animEffect transition="in" filter="wipe(down)">
                                      <p:cBhvr>
                                        <p:cTn id="31" dur="500"/>
                                        <p:tgtEl>
                                          <p:spTgt spid="10">
                                            <p:txEl>
                                              <p:pRg st="9" end="9"/>
                                            </p:txEl>
                                          </p:spTgt>
                                        </p:tgtEl>
                                      </p:cBhvr>
                                    </p:animEffect>
                                  </p:childTnLst>
                                </p:cTn>
                              </p:par>
                              <p:par>
                                <p:cTn id="32" presetID="22" presetClass="entr" presetSubtype="4" fill="hold" nodeType="withEffect">
                                  <p:stCondLst>
                                    <p:cond delay="0"/>
                                  </p:stCondLst>
                                  <p:childTnLst>
                                    <p:set>
                                      <p:cBhvr>
                                        <p:cTn id="33" dur="1" fill="hold">
                                          <p:stCondLst>
                                            <p:cond delay="0"/>
                                          </p:stCondLst>
                                        </p:cTn>
                                        <p:tgtEl>
                                          <p:spTgt spid="10">
                                            <p:txEl>
                                              <p:pRg st="10" end="10"/>
                                            </p:txEl>
                                          </p:spTgt>
                                        </p:tgtEl>
                                        <p:attrNameLst>
                                          <p:attrName>style.visibility</p:attrName>
                                        </p:attrNameLst>
                                      </p:cBhvr>
                                      <p:to>
                                        <p:strVal val="visible"/>
                                      </p:to>
                                    </p:set>
                                    <p:animEffect transition="in" filter="wipe(down)">
                                      <p:cBhvr>
                                        <p:cTn id="34" dur="500"/>
                                        <p:tgtEl>
                                          <p:spTgt spid="10">
                                            <p:txEl>
                                              <p:pRg st="10" end="10"/>
                                            </p:txEl>
                                          </p:spTgt>
                                        </p:tgtEl>
                                      </p:cBhvr>
                                    </p:animEffect>
                                  </p:childTnLst>
                                </p:cTn>
                              </p:par>
                              <p:par>
                                <p:cTn id="35" presetID="22" presetClass="entr" presetSubtype="4" fill="hold" nodeType="withEffect">
                                  <p:stCondLst>
                                    <p:cond delay="0"/>
                                  </p:stCondLst>
                                  <p:childTnLst>
                                    <p:set>
                                      <p:cBhvr>
                                        <p:cTn id="36" dur="1" fill="hold">
                                          <p:stCondLst>
                                            <p:cond delay="0"/>
                                          </p:stCondLst>
                                        </p:cTn>
                                        <p:tgtEl>
                                          <p:spTgt spid="10">
                                            <p:txEl>
                                              <p:pRg st="11" end="11"/>
                                            </p:txEl>
                                          </p:spTgt>
                                        </p:tgtEl>
                                        <p:attrNameLst>
                                          <p:attrName>style.visibility</p:attrName>
                                        </p:attrNameLst>
                                      </p:cBhvr>
                                      <p:to>
                                        <p:strVal val="visible"/>
                                      </p:to>
                                    </p:set>
                                    <p:animEffect transition="in" filter="wipe(down)">
                                      <p:cBhvr>
                                        <p:cTn id="37" dur="500"/>
                                        <p:tgtEl>
                                          <p:spTgt spid="10">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302604" y="1225689"/>
            <a:ext cx="11442928" cy="5262979"/>
          </a:xfrm>
          <a:prstGeom prst="rect">
            <a:avLst/>
          </a:prstGeom>
        </p:spPr>
        <p:txBody>
          <a:bodyPr wrap="square">
            <a:spAutoFit/>
          </a:bodyPr>
          <a:lstStyle/>
          <a:p>
            <a:r>
              <a:rPr lang="en-US" sz="2800" dirty="0" smtClean="0">
                <a:solidFill>
                  <a:schemeClr val="accent5">
                    <a:lumMod val="50000"/>
                  </a:schemeClr>
                </a:solidFill>
                <a:latin typeface="Times New Roman" panose="02020603050405020304" pitchFamily="18" charset="0"/>
                <a:cs typeface="Times New Roman" panose="02020603050405020304" pitchFamily="18" charset="0"/>
              </a:rPr>
              <a:t>Copy notation</a:t>
            </a:r>
          </a:p>
          <a:p>
            <a:r>
              <a:rPr lang="en-US" sz="2800" dirty="0" smtClean="0">
                <a:solidFill>
                  <a:schemeClr val="accent5">
                    <a:lumMod val="50000"/>
                  </a:schemeClr>
                </a:solidFill>
                <a:latin typeface="Times New Roman" panose="02020603050405020304" pitchFamily="18" charset="0"/>
                <a:cs typeface="Times New Roman" panose="02020603050405020304" pitchFamily="18" charset="0"/>
              </a:rPr>
              <a:t>Mailing notation</a:t>
            </a:r>
          </a:p>
          <a:p>
            <a:r>
              <a:rPr lang="en-US" sz="2800" dirty="0" smtClean="0">
                <a:solidFill>
                  <a:schemeClr val="accent5">
                    <a:lumMod val="50000"/>
                  </a:schemeClr>
                </a:solidFill>
                <a:latin typeface="Times New Roman" panose="02020603050405020304" pitchFamily="18" charset="0"/>
                <a:cs typeface="Times New Roman" panose="02020603050405020304" pitchFamily="18" charset="0"/>
              </a:rPr>
              <a:t>Postscript</a:t>
            </a:r>
          </a:p>
          <a:p>
            <a:endParaRPr lang="en-US" sz="2800" dirty="0">
              <a:solidFill>
                <a:schemeClr val="accent5">
                  <a:lumMod val="50000"/>
                </a:schemeClr>
              </a:solidFill>
              <a:latin typeface="Times New Roman" panose="02020603050405020304" pitchFamily="18" charset="0"/>
              <a:cs typeface="Times New Roman" panose="02020603050405020304" pitchFamily="18" charset="0"/>
            </a:endParaRPr>
          </a:p>
          <a:p>
            <a:r>
              <a:rPr lang="en-US" sz="2800" dirty="0" smtClean="0">
                <a:solidFill>
                  <a:schemeClr val="accent5">
                    <a:lumMod val="50000"/>
                  </a:schemeClr>
                </a:solidFill>
                <a:latin typeface="Times New Roman" panose="02020603050405020304" pitchFamily="18" charset="0"/>
                <a:cs typeface="Times New Roman" panose="02020603050405020304" pitchFamily="18" charset="0"/>
              </a:rPr>
              <a:t>Layout</a:t>
            </a:r>
          </a:p>
          <a:p>
            <a:r>
              <a:rPr lang="en-US" sz="2800" dirty="0" smtClean="0">
                <a:solidFill>
                  <a:schemeClr val="accent5">
                    <a:lumMod val="50000"/>
                  </a:schemeClr>
                </a:solidFill>
                <a:latin typeface="Times New Roman" panose="02020603050405020304" pitchFamily="18" charset="0"/>
                <a:cs typeface="Times New Roman" panose="02020603050405020304" pitchFamily="18" charset="0"/>
              </a:rPr>
              <a:t>Block layout</a:t>
            </a:r>
          </a:p>
          <a:p>
            <a:r>
              <a:rPr lang="en-US" sz="2800" dirty="0" smtClean="0">
                <a:solidFill>
                  <a:schemeClr val="accent5">
                    <a:lumMod val="50000"/>
                  </a:schemeClr>
                </a:solidFill>
                <a:latin typeface="Times New Roman" panose="02020603050405020304" pitchFamily="18" charset="0"/>
                <a:cs typeface="Times New Roman" panose="02020603050405020304" pitchFamily="18" charset="0"/>
              </a:rPr>
              <a:t>Modified block layout</a:t>
            </a:r>
          </a:p>
          <a:p>
            <a:r>
              <a:rPr lang="en-US" sz="2800" dirty="0" smtClean="0">
                <a:solidFill>
                  <a:schemeClr val="accent5">
                    <a:lumMod val="50000"/>
                  </a:schemeClr>
                </a:solidFill>
                <a:latin typeface="Times New Roman" panose="02020603050405020304" pitchFamily="18" charset="0"/>
                <a:cs typeface="Times New Roman" panose="02020603050405020304" pitchFamily="18" charset="0"/>
              </a:rPr>
              <a:t>Modified block layout</a:t>
            </a:r>
          </a:p>
          <a:p>
            <a:r>
              <a:rPr lang="en-US" sz="2800" dirty="0" smtClean="0">
                <a:solidFill>
                  <a:schemeClr val="accent5">
                    <a:lumMod val="50000"/>
                  </a:schemeClr>
                </a:solidFill>
                <a:latin typeface="Times New Roman" panose="02020603050405020304" pitchFamily="18" charset="0"/>
                <a:cs typeface="Times New Roman" panose="02020603050405020304" pitchFamily="18" charset="0"/>
              </a:rPr>
              <a:t>Principles</a:t>
            </a:r>
          </a:p>
          <a:p>
            <a:r>
              <a:rPr lang="en-US" sz="2800" dirty="0" smtClean="0">
                <a:solidFill>
                  <a:schemeClr val="accent5">
                    <a:lumMod val="50000"/>
                  </a:schemeClr>
                </a:solidFill>
                <a:latin typeface="Times New Roman" panose="02020603050405020304" pitchFamily="18" charset="0"/>
                <a:cs typeface="Times New Roman" panose="02020603050405020304" pitchFamily="18" charset="0"/>
              </a:rPr>
              <a:t>‘you’ attitude</a:t>
            </a:r>
          </a:p>
          <a:p>
            <a:r>
              <a:rPr lang="en-US" sz="2800" dirty="0" smtClean="0">
                <a:solidFill>
                  <a:schemeClr val="accent5">
                    <a:lumMod val="50000"/>
                  </a:schemeClr>
                </a:solidFill>
                <a:latin typeface="Times New Roman" panose="02020603050405020304" pitchFamily="18" charset="0"/>
                <a:cs typeface="Times New Roman" panose="02020603050405020304" pitchFamily="18" charset="0"/>
              </a:rPr>
              <a:t>Clarity and conciseness</a:t>
            </a:r>
          </a:p>
          <a:p>
            <a:r>
              <a:rPr lang="en-US" sz="2800" dirty="0" smtClean="0">
                <a:solidFill>
                  <a:schemeClr val="accent5">
                    <a:lumMod val="50000"/>
                  </a:schemeClr>
                </a:solidFill>
                <a:latin typeface="Times New Roman" panose="02020603050405020304" pitchFamily="18" charset="0"/>
                <a:cs typeface="Times New Roman" panose="02020603050405020304" pitchFamily="18" charset="0"/>
              </a:rPr>
              <a:t>Correctness and Completeness</a:t>
            </a:r>
          </a:p>
        </p:txBody>
      </p:sp>
      <p:sp>
        <p:nvSpPr>
          <p:cNvPr id="11" name="Rectangle 10"/>
          <p:cNvSpPr/>
          <p:nvPr/>
        </p:nvSpPr>
        <p:spPr>
          <a:xfrm>
            <a:off x="7390095" y="6488668"/>
            <a:ext cx="1307602" cy="369332"/>
          </a:xfrm>
          <a:prstGeom prst="rect">
            <a:avLst/>
          </a:prstGeom>
        </p:spPr>
        <p:txBody>
          <a:bodyPr wrap="none">
            <a:spAutoFit/>
          </a:bodyPr>
          <a:lstStyle/>
          <a:p>
            <a:pPr algn="r"/>
            <a:r>
              <a:rPr lang="en-US" b="1" dirty="0" err="1" smtClean="0">
                <a:solidFill>
                  <a:schemeClr val="bg1"/>
                </a:solidFill>
                <a:latin typeface="Cambria" panose="02040503050406030204" pitchFamily="18" charset="0"/>
                <a:ea typeface="Cambria" panose="02040503050406030204" pitchFamily="18" charset="0"/>
              </a:rPr>
              <a:t>R.bharathi</a:t>
            </a:r>
            <a:endParaRPr lang="en-US" b="1" dirty="0">
              <a:solidFill>
                <a:schemeClr val="bg1"/>
              </a:solidFill>
              <a:latin typeface="Cambria" panose="02040503050406030204" pitchFamily="18" charset="0"/>
              <a:ea typeface="Cambria" panose="02040503050406030204" pitchFamily="18" charset="0"/>
            </a:endParaRPr>
          </a:p>
        </p:txBody>
      </p:sp>
      <p:sp>
        <p:nvSpPr>
          <p:cNvPr id="12" name="Rectangle 11"/>
          <p:cNvSpPr/>
          <p:nvPr/>
        </p:nvSpPr>
        <p:spPr>
          <a:xfrm>
            <a:off x="1928813" y="6488668"/>
            <a:ext cx="3291165" cy="369332"/>
          </a:xfrm>
          <a:prstGeom prst="rect">
            <a:avLst/>
          </a:prstGeom>
        </p:spPr>
        <p:txBody>
          <a:bodyPr wrap="square">
            <a:spAutoFit/>
          </a:bodyPr>
          <a:lstStyle/>
          <a:p>
            <a:r>
              <a:rPr lang="en-US" dirty="0" smtClean="0">
                <a:solidFill>
                  <a:schemeClr val="bg1"/>
                </a:solidFill>
                <a:latin typeface="Cambria" panose="02040503050406030204" pitchFamily="18" charset="0"/>
                <a:ea typeface="Cambria" panose="02040503050406030204" pitchFamily="18" charset="0"/>
              </a:rPr>
              <a:t>Basic science and Humanities</a:t>
            </a:r>
            <a:endParaRPr lang="en-US" dirty="0">
              <a:solidFill>
                <a:schemeClr val="bg1"/>
              </a:solidFill>
            </a:endParaRPr>
          </a:p>
        </p:txBody>
      </p:sp>
    </p:spTree>
    <p:extLst>
      <p:ext uri="{BB962C8B-B14F-4D97-AF65-F5344CB8AC3E}">
        <p14:creationId xmlns="" xmlns:p14="http://schemas.microsoft.com/office/powerpoint/2010/main" val="703812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wipe(down)">
                                      <p:cBhvr>
                                        <p:cTn id="7" dur="500"/>
                                        <p:tgtEl>
                                          <p:spTgt spid="10">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10">
                                            <p:txEl>
                                              <p:pRg st="1" end="1"/>
                                            </p:txEl>
                                          </p:spTgt>
                                        </p:tgtEl>
                                        <p:attrNameLst>
                                          <p:attrName>style.visibility</p:attrName>
                                        </p:attrNameLst>
                                      </p:cBhvr>
                                      <p:to>
                                        <p:strVal val="visible"/>
                                      </p:to>
                                    </p:set>
                                    <p:animEffect transition="in" filter="wipe(down)">
                                      <p:cBhvr>
                                        <p:cTn id="10" dur="500"/>
                                        <p:tgtEl>
                                          <p:spTgt spid="10">
                                            <p:txEl>
                                              <p:pRg st="1" end="1"/>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10">
                                            <p:txEl>
                                              <p:pRg st="2" end="2"/>
                                            </p:txEl>
                                          </p:spTgt>
                                        </p:tgtEl>
                                        <p:attrNameLst>
                                          <p:attrName>style.visibility</p:attrName>
                                        </p:attrNameLst>
                                      </p:cBhvr>
                                      <p:to>
                                        <p:strVal val="visible"/>
                                      </p:to>
                                    </p:set>
                                    <p:animEffect transition="in" filter="wipe(down)">
                                      <p:cBhvr>
                                        <p:cTn id="13" dur="500"/>
                                        <p:tgtEl>
                                          <p:spTgt spid="10">
                                            <p:txEl>
                                              <p:pRg st="2" end="2"/>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10">
                                            <p:txEl>
                                              <p:pRg st="4" end="4"/>
                                            </p:txEl>
                                          </p:spTgt>
                                        </p:tgtEl>
                                        <p:attrNameLst>
                                          <p:attrName>style.visibility</p:attrName>
                                        </p:attrNameLst>
                                      </p:cBhvr>
                                      <p:to>
                                        <p:strVal val="visible"/>
                                      </p:to>
                                    </p:set>
                                    <p:animEffect transition="in" filter="wipe(down)">
                                      <p:cBhvr>
                                        <p:cTn id="16" dur="500"/>
                                        <p:tgtEl>
                                          <p:spTgt spid="10">
                                            <p:txEl>
                                              <p:pRg st="4" end="4"/>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10">
                                            <p:txEl>
                                              <p:pRg st="5" end="5"/>
                                            </p:txEl>
                                          </p:spTgt>
                                        </p:tgtEl>
                                        <p:attrNameLst>
                                          <p:attrName>style.visibility</p:attrName>
                                        </p:attrNameLst>
                                      </p:cBhvr>
                                      <p:to>
                                        <p:strVal val="visible"/>
                                      </p:to>
                                    </p:set>
                                    <p:animEffect transition="in" filter="wipe(down)">
                                      <p:cBhvr>
                                        <p:cTn id="19" dur="500"/>
                                        <p:tgtEl>
                                          <p:spTgt spid="10">
                                            <p:txEl>
                                              <p:pRg st="5" end="5"/>
                                            </p:txEl>
                                          </p:spTgt>
                                        </p:tgtEl>
                                      </p:cBhvr>
                                    </p:animEffect>
                                  </p:childTnLst>
                                </p:cTn>
                              </p:par>
                              <p:par>
                                <p:cTn id="20" presetID="22" presetClass="entr" presetSubtype="4" fill="hold" nodeType="withEffect">
                                  <p:stCondLst>
                                    <p:cond delay="0"/>
                                  </p:stCondLst>
                                  <p:childTnLst>
                                    <p:set>
                                      <p:cBhvr>
                                        <p:cTn id="21" dur="1" fill="hold">
                                          <p:stCondLst>
                                            <p:cond delay="0"/>
                                          </p:stCondLst>
                                        </p:cTn>
                                        <p:tgtEl>
                                          <p:spTgt spid="10">
                                            <p:txEl>
                                              <p:pRg st="6" end="6"/>
                                            </p:txEl>
                                          </p:spTgt>
                                        </p:tgtEl>
                                        <p:attrNameLst>
                                          <p:attrName>style.visibility</p:attrName>
                                        </p:attrNameLst>
                                      </p:cBhvr>
                                      <p:to>
                                        <p:strVal val="visible"/>
                                      </p:to>
                                    </p:set>
                                    <p:animEffect transition="in" filter="wipe(down)">
                                      <p:cBhvr>
                                        <p:cTn id="22" dur="500"/>
                                        <p:tgtEl>
                                          <p:spTgt spid="10">
                                            <p:txEl>
                                              <p:pRg st="6" end="6"/>
                                            </p:txEl>
                                          </p:spTgt>
                                        </p:tgtEl>
                                      </p:cBhvr>
                                    </p:animEffect>
                                  </p:childTnLst>
                                </p:cTn>
                              </p:par>
                              <p:par>
                                <p:cTn id="23" presetID="22" presetClass="entr" presetSubtype="4" fill="hold" nodeType="withEffect">
                                  <p:stCondLst>
                                    <p:cond delay="0"/>
                                  </p:stCondLst>
                                  <p:childTnLst>
                                    <p:set>
                                      <p:cBhvr>
                                        <p:cTn id="24" dur="1" fill="hold">
                                          <p:stCondLst>
                                            <p:cond delay="0"/>
                                          </p:stCondLst>
                                        </p:cTn>
                                        <p:tgtEl>
                                          <p:spTgt spid="10">
                                            <p:txEl>
                                              <p:pRg st="7" end="7"/>
                                            </p:txEl>
                                          </p:spTgt>
                                        </p:tgtEl>
                                        <p:attrNameLst>
                                          <p:attrName>style.visibility</p:attrName>
                                        </p:attrNameLst>
                                      </p:cBhvr>
                                      <p:to>
                                        <p:strVal val="visible"/>
                                      </p:to>
                                    </p:set>
                                    <p:animEffect transition="in" filter="wipe(down)">
                                      <p:cBhvr>
                                        <p:cTn id="25" dur="500"/>
                                        <p:tgtEl>
                                          <p:spTgt spid="10">
                                            <p:txEl>
                                              <p:pRg st="7" end="7"/>
                                            </p:txEl>
                                          </p:spTgt>
                                        </p:tgtEl>
                                      </p:cBhvr>
                                    </p:animEffect>
                                  </p:childTnLst>
                                </p:cTn>
                              </p:par>
                              <p:par>
                                <p:cTn id="26" presetID="22" presetClass="entr" presetSubtype="4" fill="hold" nodeType="withEffect">
                                  <p:stCondLst>
                                    <p:cond delay="0"/>
                                  </p:stCondLst>
                                  <p:childTnLst>
                                    <p:set>
                                      <p:cBhvr>
                                        <p:cTn id="27" dur="1" fill="hold">
                                          <p:stCondLst>
                                            <p:cond delay="0"/>
                                          </p:stCondLst>
                                        </p:cTn>
                                        <p:tgtEl>
                                          <p:spTgt spid="10">
                                            <p:txEl>
                                              <p:pRg st="8" end="8"/>
                                            </p:txEl>
                                          </p:spTgt>
                                        </p:tgtEl>
                                        <p:attrNameLst>
                                          <p:attrName>style.visibility</p:attrName>
                                        </p:attrNameLst>
                                      </p:cBhvr>
                                      <p:to>
                                        <p:strVal val="visible"/>
                                      </p:to>
                                    </p:set>
                                    <p:animEffect transition="in" filter="wipe(down)">
                                      <p:cBhvr>
                                        <p:cTn id="28" dur="500"/>
                                        <p:tgtEl>
                                          <p:spTgt spid="10">
                                            <p:txEl>
                                              <p:pRg st="8" end="8"/>
                                            </p:txEl>
                                          </p:spTgt>
                                        </p:tgtEl>
                                      </p:cBhvr>
                                    </p:animEffect>
                                  </p:childTnLst>
                                </p:cTn>
                              </p:par>
                              <p:par>
                                <p:cTn id="29" presetID="22" presetClass="entr" presetSubtype="4" fill="hold" nodeType="withEffect">
                                  <p:stCondLst>
                                    <p:cond delay="0"/>
                                  </p:stCondLst>
                                  <p:childTnLst>
                                    <p:set>
                                      <p:cBhvr>
                                        <p:cTn id="30" dur="1" fill="hold">
                                          <p:stCondLst>
                                            <p:cond delay="0"/>
                                          </p:stCondLst>
                                        </p:cTn>
                                        <p:tgtEl>
                                          <p:spTgt spid="10">
                                            <p:txEl>
                                              <p:pRg st="9" end="9"/>
                                            </p:txEl>
                                          </p:spTgt>
                                        </p:tgtEl>
                                        <p:attrNameLst>
                                          <p:attrName>style.visibility</p:attrName>
                                        </p:attrNameLst>
                                      </p:cBhvr>
                                      <p:to>
                                        <p:strVal val="visible"/>
                                      </p:to>
                                    </p:set>
                                    <p:animEffect transition="in" filter="wipe(down)">
                                      <p:cBhvr>
                                        <p:cTn id="31" dur="500"/>
                                        <p:tgtEl>
                                          <p:spTgt spid="10">
                                            <p:txEl>
                                              <p:pRg st="9" end="9"/>
                                            </p:txEl>
                                          </p:spTgt>
                                        </p:tgtEl>
                                      </p:cBhvr>
                                    </p:animEffect>
                                  </p:childTnLst>
                                </p:cTn>
                              </p:par>
                              <p:par>
                                <p:cTn id="32" presetID="22" presetClass="entr" presetSubtype="4" fill="hold" nodeType="withEffect">
                                  <p:stCondLst>
                                    <p:cond delay="0"/>
                                  </p:stCondLst>
                                  <p:childTnLst>
                                    <p:set>
                                      <p:cBhvr>
                                        <p:cTn id="33" dur="1" fill="hold">
                                          <p:stCondLst>
                                            <p:cond delay="0"/>
                                          </p:stCondLst>
                                        </p:cTn>
                                        <p:tgtEl>
                                          <p:spTgt spid="10">
                                            <p:txEl>
                                              <p:pRg st="10" end="10"/>
                                            </p:txEl>
                                          </p:spTgt>
                                        </p:tgtEl>
                                        <p:attrNameLst>
                                          <p:attrName>style.visibility</p:attrName>
                                        </p:attrNameLst>
                                      </p:cBhvr>
                                      <p:to>
                                        <p:strVal val="visible"/>
                                      </p:to>
                                    </p:set>
                                    <p:animEffect transition="in" filter="wipe(down)">
                                      <p:cBhvr>
                                        <p:cTn id="34" dur="500"/>
                                        <p:tgtEl>
                                          <p:spTgt spid="10">
                                            <p:txEl>
                                              <p:pRg st="10" end="10"/>
                                            </p:txEl>
                                          </p:spTgt>
                                        </p:tgtEl>
                                      </p:cBhvr>
                                    </p:animEffect>
                                  </p:childTnLst>
                                </p:cTn>
                              </p:par>
                              <p:par>
                                <p:cTn id="35" presetID="22" presetClass="entr" presetSubtype="4" fill="hold" nodeType="withEffect">
                                  <p:stCondLst>
                                    <p:cond delay="0"/>
                                  </p:stCondLst>
                                  <p:childTnLst>
                                    <p:set>
                                      <p:cBhvr>
                                        <p:cTn id="36" dur="1" fill="hold">
                                          <p:stCondLst>
                                            <p:cond delay="0"/>
                                          </p:stCondLst>
                                        </p:cTn>
                                        <p:tgtEl>
                                          <p:spTgt spid="10">
                                            <p:txEl>
                                              <p:pRg st="11" end="11"/>
                                            </p:txEl>
                                          </p:spTgt>
                                        </p:tgtEl>
                                        <p:attrNameLst>
                                          <p:attrName>style.visibility</p:attrName>
                                        </p:attrNameLst>
                                      </p:cBhvr>
                                      <p:to>
                                        <p:strVal val="visible"/>
                                      </p:to>
                                    </p:set>
                                    <p:animEffect transition="in" filter="wipe(down)">
                                      <p:cBhvr>
                                        <p:cTn id="37" dur="500"/>
                                        <p:tgtEl>
                                          <p:spTgt spid="10">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7375668" y="6488668"/>
            <a:ext cx="1322029" cy="369332"/>
          </a:xfrm>
          <a:prstGeom prst="rect">
            <a:avLst/>
          </a:prstGeom>
        </p:spPr>
        <p:txBody>
          <a:bodyPr wrap="none">
            <a:spAutoFit/>
          </a:bodyPr>
          <a:lstStyle/>
          <a:p>
            <a:pPr algn="r"/>
            <a:r>
              <a:rPr lang="en-US" b="1" dirty="0" err="1" smtClean="0">
                <a:solidFill>
                  <a:schemeClr val="bg1"/>
                </a:solidFill>
                <a:latin typeface="Cambria" panose="02040503050406030204" pitchFamily="18" charset="0"/>
                <a:ea typeface="Cambria" panose="02040503050406030204" pitchFamily="18" charset="0"/>
              </a:rPr>
              <a:t>R.Bharathi</a:t>
            </a:r>
            <a:endParaRPr lang="en-US" b="1" dirty="0">
              <a:solidFill>
                <a:schemeClr val="bg1"/>
              </a:solidFill>
              <a:latin typeface="Cambria" panose="02040503050406030204" pitchFamily="18" charset="0"/>
              <a:ea typeface="Cambria" panose="02040503050406030204" pitchFamily="18" charset="0"/>
            </a:endParaRPr>
          </a:p>
        </p:txBody>
      </p:sp>
      <p:sp>
        <p:nvSpPr>
          <p:cNvPr id="12" name="Rectangle 11"/>
          <p:cNvSpPr/>
          <p:nvPr/>
        </p:nvSpPr>
        <p:spPr>
          <a:xfrm>
            <a:off x="2138685" y="6488668"/>
            <a:ext cx="5166799" cy="646331"/>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communication through emails has become informal. </a:t>
            </a:r>
          </a:p>
          <a:p>
            <a:r>
              <a:rPr lang="en-US" dirty="0" err="1" smtClean="0">
                <a:solidFill>
                  <a:schemeClr val="bg1"/>
                </a:solidFill>
                <a:latin typeface="Cambria" panose="02040503050406030204" pitchFamily="18" charset="0"/>
                <a:ea typeface="Cambria" panose="02040503050406030204" pitchFamily="18" charset="0"/>
              </a:rPr>
              <a:t>atics</a:t>
            </a:r>
            <a:endParaRPr lang="en-US" dirty="0">
              <a:solidFill>
                <a:schemeClr val="bg1"/>
              </a:solidFill>
            </a:endParaRPr>
          </a:p>
        </p:txBody>
      </p:sp>
      <p:sp>
        <p:nvSpPr>
          <p:cNvPr id="2" name="Rectangle 1"/>
          <p:cNvSpPr/>
          <p:nvPr/>
        </p:nvSpPr>
        <p:spPr>
          <a:xfrm>
            <a:off x="342900" y="1386959"/>
            <a:ext cx="11387137" cy="4832092"/>
          </a:xfrm>
          <a:prstGeom prst="rect">
            <a:avLst/>
          </a:prstGeom>
        </p:spPr>
        <p:txBody>
          <a:bodyPr wrap="square">
            <a:spAutoFit/>
          </a:bodyPr>
          <a:lstStyle/>
          <a:p>
            <a:r>
              <a:rPr lang="en-US" sz="2800" dirty="0" smtClean="0">
                <a:latin typeface="Times New Roman" panose="02020603050405020304" pitchFamily="18" charset="0"/>
                <a:cs typeface="Times New Roman" panose="02020603050405020304" pitchFamily="18" charset="0"/>
              </a:rPr>
              <a:t>Positive approach</a:t>
            </a:r>
          </a:p>
          <a:p>
            <a:r>
              <a:rPr lang="en-US" sz="2800" dirty="0" smtClean="0">
                <a:latin typeface="Times New Roman" panose="02020603050405020304" pitchFamily="18" charset="0"/>
                <a:cs typeface="Times New Roman" panose="02020603050405020304" pitchFamily="18" charset="0"/>
              </a:rPr>
              <a:t>Courtesy and consideration</a:t>
            </a:r>
          </a:p>
          <a:p>
            <a:endParaRPr lang="en-US" sz="2800" dirty="0">
              <a:latin typeface="Times New Roman" panose="02020603050405020304" pitchFamily="18" charset="0"/>
              <a:cs typeface="Times New Roman" panose="02020603050405020304" pitchFamily="18" charset="0"/>
            </a:endParaRPr>
          </a:p>
          <a:p>
            <a:r>
              <a:rPr lang="en-US" sz="2800" b="1" dirty="0" smtClean="0">
                <a:solidFill>
                  <a:schemeClr val="accent2"/>
                </a:solidFill>
                <a:latin typeface="Times New Roman" panose="02020603050405020304" pitchFamily="18" charset="0"/>
                <a:cs typeface="Times New Roman" panose="02020603050405020304" pitchFamily="18" charset="0"/>
              </a:rPr>
              <a:t>Planning a letter</a:t>
            </a:r>
          </a:p>
          <a:p>
            <a:r>
              <a:rPr lang="en-US" sz="2800" b="1" dirty="0" smtClean="0">
                <a:latin typeface="Times New Roman" panose="02020603050405020304" pitchFamily="18" charset="0"/>
                <a:cs typeface="Times New Roman" panose="02020603050405020304" pitchFamily="18" charset="0"/>
              </a:rPr>
              <a:t>.</a:t>
            </a:r>
            <a:r>
              <a:rPr lang="en-US" sz="2800" dirty="0" smtClean="0">
                <a:latin typeface="Times New Roman" panose="02020603050405020304" pitchFamily="18" charset="0"/>
                <a:cs typeface="Times New Roman" panose="02020603050405020304" pitchFamily="18" charset="0"/>
              </a:rPr>
              <a:t>being clear with purpose           .Understanding the message to be included</a:t>
            </a:r>
          </a:p>
          <a:p>
            <a:r>
              <a:rPr lang="en-US" sz="2800" dirty="0" smtClean="0">
                <a:latin typeface="Times New Roman" panose="02020603050405020304" pitchFamily="18" charset="0"/>
                <a:cs typeface="Times New Roman" panose="02020603050405020304" pitchFamily="18" charset="0"/>
              </a:rPr>
              <a:t>.Knowing the reader                   .Deciding whether a response is required</a:t>
            </a:r>
          </a:p>
          <a:p>
            <a:endParaRPr lang="en-US" sz="2800" dirty="0">
              <a:latin typeface="Times New Roman" panose="02020603050405020304" pitchFamily="18" charset="0"/>
              <a:cs typeface="Times New Roman" panose="02020603050405020304" pitchFamily="18" charset="0"/>
            </a:endParaRPr>
          </a:p>
          <a:p>
            <a:r>
              <a:rPr lang="en-US" sz="2800" dirty="0" smtClean="0">
                <a:latin typeface="Times New Roman" panose="02020603050405020304" pitchFamily="18" charset="0"/>
                <a:cs typeface="Times New Roman" panose="02020603050405020304" pitchFamily="18" charset="0"/>
              </a:rPr>
              <a:t>Clarity of purpose</a:t>
            </a:r>
          </a:p>
          <a:p>
            <a:r>
              <a:rPr lang="en-US" sz="2800" dirty="0" smtClean="0">
                <a:latin typeface="Times New Roman" panose="02020603050405020304" pitchFamily="18" charset="0"/>
                <a:cs typeface="Times New Roman" panose="02020603050405020304" pitchFamily="18" charset="0"/>
              </a:rPr>
              <a:t>Audience awareness</a:t>
            </a:r>
          </a:p>
          <a:p>
            <a:r>
              <a:rPr lang="en-US" sz="2800" dirty="0" smtClean="0">
                <a:latin typeface="Times New Roman" panose="02020603050405020304" pitchFamily="18" charset="0"/>
                <a:cs typeface="Times New Roman" panose="02020603050405020304" pitchFamily="18" charset="0"/>
              </a:rPr>
              <a:t>Deciding the content </a:t>
            </a:r>
          </a:p>
          <a:p>
            <a:r>
              <a:rPr lang="en-US" sz="2800" dirty="0" smtClean="0">
                <a:latin typeface="Times New Roman" panose="02020603050405020304" pitchFamily="18" charset="0"/>
                <a:cs typeface="Times New Roman" panose="02020603050405020304" pitchFamily="18" charset="0"/>
              </a:rPr>
              <a:t>Understanding the need for  response</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914850354"/>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1222</TotalTime>
  <Words>889</Words>
  <Application>Microsoft Office PowerPoint</Application>
  <PresentationFormat>Custom</PresentationFormat>
  <Paragraphs>207</Paragraphs>
  <Slides>19</Slides>
  <Notes>5</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1_Office Theme</vt:lpstr>
      <vt:lpstr>Slide 1</vt:lpstr>
      <vt:lpstr>Slide 2</vt:lpstr>
      <vt:lpstr>Slide 3</vt:lpstr>
      <vt:lpstr>Formats of written correspondence</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Thejkumar J</dc:creator>
  <cp:lastModifiedBy>admin</cp:lastModifiedBy>
  <cp:revision>191</cp:revision>
  <dcterms:created xsi:type="dcterms:W3CDTF">2020-09-23T05:32:32Z</dcterms:created>
  <dcterms:modified xsi:type="dcterms:W3CDTF">2021-08-23T09:11:34Z</dcterms:modified>
</cp:coreProperties>
</file>